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4D17A6FC-B7DA-435A-840D-B0CE36E6D634}" type="datetimeFigureOut">
              <a:rPr lang="ar-IQ" smtClean="0"/>
              <a:pPr/>
              <a:t>09/06/1441</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D2F32F60-41DF-483A-B6CE-5354564C6F6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D17A6FC-B7DA-435A-840D-B0CE36E6D634}" type="datetimeFigureOut">
              <a:rPr lang="ar-IQ" smtClean="0"/>
              <a:pPr/>
              <a:t>09/06/1441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2F32F60-41DF-483A-B6CE-5354564C6F6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D17A6FC-B7DA-435A-840D-B0CE36E6D634}" type="datetimeFigureOut">
              <a:rPr lang="ar-IQ" smtClean="0"/>
              <a:pPr/>
              <a:t>09/06/1441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2F32F60-41DF-483A-B6CE-5354564C6F6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D17A6FC-B7DA-435A-840D-B0CE36E6D634}" type="datetimeFigureOut">
              <a:rPr lang="ar-IQ" smtClean="0"/>
              <a:pPr/>
              <a:t>09/06/1441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2F32F60-41DF-483A-B6CE-5354564C6F6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D17A6FC-B7DA-435A-840D-B0CE36E6D634}" type="datetimeFigureOut">
              <a:rPr lang="ar-IQ" smtClean="0"/>
              <a:pPr/>
              <a:t>09/06/1441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2F32F60-41DF-483A-B6CE-5354564C6F6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D17A6FC-B7DA-435A-840D-B0CE36E6D634}" type="datetimeFigureOut">
              <a:rPr lang="ar-IQ" smtClean="0"/>
              <a:pPr/>
              <a:t>09/06/1441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2F32F60-41DF-483A-B6CE-5354564C6F6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4D17A6FC-B7DA-435A-840D-B0CE36E6D634}" type="datetimeFigureOut">
              <a:rPr lang="ar-IQ" smtClean="0"/>
              <a:pPr/>
              <a:t>09/06/1441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2F32F60-41DF-483A-B6CE-5354564C6F6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D17A6FC-B7DA-435A-840D-B0CE36E6D634}" type="datetimeFigureOut">
              <a:rPr lang="ar-IQ" smtClean="0"/>
              <a:pPr/>
              <a:t>09/06/1441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2F32F60-41DF-483A-B6CE-5354564C6F6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D17A6FC-B7DA-435A-840D-B0CE36E6D634}" type="datetimeFigureOut">
              <a:rPr lang="ar-IQ" smtClean="0"/>
              <a:pPr/>
              <a:t>09/06/1441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2F32F60-41DF-483A-B6CE-5354564C6F6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D17A6FC-B7DA-435A-840D-B0CE36E6D634}" type="datetimeFigureOut">
              <a:rPr lang="ar-IQ" smtClean="0"/>
              <a:pPr/>
              <a:t>09/06/1441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2F32F60-41DF-483A-B6CE-5354564C6F6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17A6FC-B7DA-435A-840D-B0CE36E6D634}" type="datetimeFigureOut">
              <a:rPr lang="ar-IQ" smtClean="0"/>
              <a:pPr/>
              <a:t>09/06/1441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D2F32F60-41DF-483A-B6CE-5354564C6F6A}"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17A6FC-B7DA-435A-840D-B0CE36E6D634}" type="datetimeFigureOut">
              <a:rPr lang="ar-IQ" smtClean="0"/>
              <a:pPr/>
              <a:t>09/06/1441</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F32F60-41DF-483A-B6CE-5354564C6F6A}"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1648" cy="1828800"/>
          </a:xfrm>
        </p:spPr>
        <p:txBody>
          <a:bodyPr>
            <a:normAutofit/>
          </a:bodyPr>
          <a:lstStyle/>
          <a:p>
            <a:pPr algn="ctr"/>
            <a:r>
              <a:rPr lang="ar-IQ" sz="4400" dirty="0" smtClean="0">
                <a:solidFill>
                  <a:srgbClr val="FFFF00"/>
                </a:solidFill>
              </a:rPr>
              <a:t>واقع قطاع النقل العام في العراق والسبل الكفيلة لتطويره خلال المدة 2015-2018 </a:t>
            </a:r>
            <a:endParaRPr lang="ar-IQ" sz="4400" dirty="0">
              <a:solidFill>
                <a:srgbClr val="FFFF00"/>
              </a:solidFill>
            </a:endParaRPr>
          </a:p>
        </p:txBody>
      </p:sp>
      <p:sp>
        <p:nvSpPr>
          <p:cNvPr id="3" name="عنوان فرعي 2"/>
          <p:cNvSpPr>
            <a:spLocks noGrp="1"/>
          </p:cNvSpPr>
          <p:nvPr>
            <p:ph type="subTitle" idx="1"/>
          </p:nvPr>
        </p:nvSpPr>
        <p:spPr>
          <a:xfrm>
            <a:off x="285720" y="2143116"/>
            <a:ext cx="8429684" cy="4357718"/>
          </a:xfrm>
        </p:spPr>
        <p:txBody>
          <a:bodyPr>
            <a:normAutofit fontScale="92500"/>
          </a:bodyPr>
          <a:lstStyle/>
          <a:p>
            <a:pPr algn="just"/>
            <a:r>
              <a:rPr lang="ar-IQ" dirty="0" smtClean="0">
                <a:solidFill>
                  <a:srgbClr val="FFFF00"/>
                </a:solidFill>
              </a:rPr>
              <a:t>يعُد العراق من البلدان التي تمتلك ثروات اقتصادية هائلة سواء </a:t>
            </a:r>
            <a:r>
              <a:rPr lang="ar-IQ" dirty="0" smtClean="0">
                <a:solidFill>
                  <a:srgbClr val="FFFF00"/>
                </a:solidFill>
              </a:rPr>
              <a:t>أكانت </a:t>
            </a:r>
            <a:r>
              <a:rPr lang="ar-IQ" dirty="0" smtClean="0">
                <a:solidFill>
                  <a:srgbClr val="FFFF00"/>
                </a:solidFill>
              </a:rPr>
              <a:t>على مستوى الموارد الأولية المتاحة أو على مستوى أهمية الأنشطة والقطاعات الاقتصادية العاملة , وجاءت هذه الأهمية لتمتع العراق بموقع إستراتيجي مهم يجعل منه نقطة ربط على طرق التجارة العالمية لكون العراق يمتلك موانئ مطلة على الخليج العربي والعديد من المنافذ البرية </a:t>
            </a:r>
            <a:r>
              <a:rPr lang="ar-IQ" dirty="0" smtClean="0">
                <a:solidFill>
                  <a:srgbClr val="FFFF00"/>
                </a:solidFill>
              </a:rPr>
              <a:t>والمطارات التي </a:t>
            </a:r>
            <a:r>
              <a:rPr lang="ar-IQ" dirty="0" smtClean="0">
                <a:solidFill>
                  <a:srgbClr val="FFFF00"/>
                </a:solidFill>
              </a:rPr>
              <a:t>تربطه بمختلف دول العالم مما يعطيه ميزة مهمة في قطاع النقل العام وخدماته , ومن دراسة واقع قطاع النقل العام في العراق تبين أن هذا القطاع يعاني من مشاكل كثيرة أثرت على إنتاجيته وضعف المردودات المالية التي يسهم </a:t>
            </a:r>
            <a:r>
              <a:rPr lang="ar-IQ" dirty="0" err="1" smtClean="0">
                <a:solidFill>
                  <a:srgbClr val="FFFF00"/>
                </a:solidFill>
              </a:rPr>
              <a:t>بها</a:t>
            </a:r>
            <a:r>
              <a:rPr lang="ar-IQ" dirty="0" smtClean="0">
                <a:solidFill>
                  <a:srgbClr val="FFFF00"/>
                </a:solidFill>
              </a:rPr>
              <a:t> في الاقتصاد العراقي , نتيجة تراكم الكثير من </a:t>
            </a:r>
            <a:r>
              <a:rPr lang="ar-IQ" dirty="0" smtClean="0">
                <a:solidFill>
                  <a:srgbClr val="FFFF00"/>
                </a:solidFill>
              </a:rPr>
              <a:t>الأسباب منها الحروب المتتالية والأزمات </a:t>
            </a:r>
            <a:r>
              <a:rPr lang="ar-IQ" dirty="0" smtClean="0">
                <a:solidFill>
                  <a:srgbClr val="FFFF00"/>
                </a:solidFill>
              </a:rPr>
              <a:t>الاقتصادية والسياسية والاجتماعية , وللنهوض بواقع هذا القطاع ومحاولة إعادة أنشطته المختلفة إلى الوضع الذي أسست لأجله , تم وضع </a:t>
            </a:r>
            <a:r>
              <a:rPr lang="ar-IQ" dirty="0" smtClean="0">
                <a:solidFill>
                  <a:srgbClr val="FFFF00"/>
                </a:solidFill>
              </a:rPr>
              <a:t>عدد </a:t>
            </a:r>
            <a:r>
              <a:rPr lang="ar-IQ" dirty="0" smtClean="0">
                <a:solidFill>
                  <a:srgbClr val="FFFF00"/>
                </a:solidFill>
              </a:rPr>
              <a:t>من الإستراتيجيات والخطط قصيرة وطويلة المدى في كل مفصل من مفاصل هذا القطاع المهم  </a:t>
            </a:r>
            <a:r>
              <a:rPr lang="ar-IQ" dirty="0" smtClean="0"/>
              <a:t>.</a:t>
            </a:r>
            <a:endParaRPr lang="ar-IQ" dirty="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واقع قطاع النقل البري في العراق</a:t>
            </a:r>
            <a:endParaRPr lang="ar-IQ" sz="4400" dirty="0">
              <a:solidFill>
                <a:srgbClr val="FFFF00"/>
              </a:solidFill>
            </a:endParaRPr>
          </a:p>
        </p:txBody>
      </p:sp>
      <p:sp>
        <p:nvSpPr>
          <p:cNvPr id="3" name="عنوان فرعي 2"/>
          <p:cNvSpPr>
            <a:spLocks noGrp="1"/>
          </p:cNvSpPr>
          <p:nvPr>
            <p:ph type="subTitle" idx="1"/>
          </p:nvPr>
        </p:nvSpPr>
        <p:spPr>
          <a:xfrm>
            <a:off x="285720" y="857232"/>
            <a:ext cx="8429684" cy="5429288"/>
          </a:xfrm>
        </p:spPr>
        <p:txBody>
          <a:bodyPr>
            <a:normAutofit/>
          </a:bodyPr>
          <a:lstStyle/>
          <a:p>
            <a:pPr algn="just"/>
            <a:r>
              <a:rPr lang="ar-IQ" dirty="0" smtClean="0">
                <a:solidFill>
                  <a:schemeClr val="bg1"/>
                </a:solidFill>
              </a:rPr>
              <a:t>3</a:t>
            </a:r>
            <a:r>
              <a:rPr lang="ar-IQ" sz="3000" dirty="0" smtClean="0">
                <a:solidFill>
                  <a:schemeClr val="bg1"/>
                </a:solidFill>
              </a:rPr>
              <a:t>.  مشاكل النقل البري : </a:t>
            </a:r>
          </a:p>
          <a:p>
            <a:pPr algn="just">
              <a:buFont typeface="Wingdings" pitchFamily="2" charset="2"/>
              <a:buChar char="v"/>
            </a:pPr>
            <a:r>
              <a:rPr lang="ar-IQ" sz="2200" dirty="0" smtClean="0"/>
              <a:t>عدم وجود خطط واستراتيجيات واضحة وحقيقية من قبل الحكومات العراقية لتوسعة وتطوير خطوط سكك الحديد مما أدى إلى تهالك معظم الخطوط الموجودة وعدم صلاحيتها للعمل </a:t>
            </a:r>
            <a:r>
              <a:rPr lang="ar-IQ" sz="2200" b="1" dirty="0" smtClean="0">
                <a:solidFill>
                  <a:srgbClr val="FFFF00"/>
                </a:solidFill>
              </a:rPr>
              <a:t>.</a:t>
            </a:r>
          </a:p>
          <a:p>
            <a:pPr algn="just">
              <a:buFont typeface="Wingdings" pitchFamily="2" charset="2"/>
              <a:buChar char="v"/>
            </a:pPr>
            <a:r>
              <a:rPr lang="ar-IQ" sz="2200" dirty="0" smtClean="0"/>
              <a:t>عدم وجود وعي لدى الجمهور يحفزهم بمدى أهمية استخدام النقل بالقطارات الذي يخفف الضغط المتولد بالازدحام المروري نتيجة استخدام السيارات الخاصة , فضلاً عن كون النقل بالمترو والقطارات يمثل مظهر حضاري يعكس تطور قطاع النقل في البلد .</a:t>
            </a:r>
          </a:p>
          <a:p>
            <a:pPr algn="just">
              <a:buFont typeface="Wingdings" pitchFamily="2" charset="2"/>
              <a:buChar char="v"/>
            </a:pPr>
            <a:r>
              <a:rPr lang="ar-IQ" sz="2200" dirty="0" smtClean="0"/>
              <a:t>اعتماد وتفضيل الأفراد والشركات سواء بنقل البضائع أو الأفراد على النقل بالسيارات الخاصة .</a:t>
            </a:r>
          </a:p>
          <a:p>
            <a:pPr algn="just">
              <a:buFont typeface="Wingdings" pitchFamily="2" charset="2"/>
              <a:buChar char="v"/>
            </a:pPr>
            <a:r>
              <a:rPr lang="ar-IQ" sz="2200" dirty="0" smtClean="0"/>
              <a:t>عدم إنشاء طرق حولية خاصة بالشاحنات والحافلات في المدن ذات الكثافة السكانية العالية .</a:t>
            </a:r>
          </a:p>
          <a:p>
            <a:pPr algn="just">
              <a:buFont typeface="Wingdings" pitchFamily="2" charset="2"/>
              <a:buChar char="v"/>
            </a:pPr>
            <a:r>
              <a:rPr lang="ar-IQ" sz="2200" dirty="0" smtClean="0"/>
              <a:t>تهالك وتقادم البنية التحتية للطرق والجسور وعدم تطويرها وصيانتها بسبب الإهمال الحكومي والفساد الإداري في المؤسسات والوحدات الإدارية مثل دائرة صيانة ومتابعة الطرق والجسور .</a:t>
            </a:r>
          </a:p>
          <a:p>
            <a:pPr algn="just">
              <a:buFont typeface="Wingdings" pitchFamily="2" charset="2"/>
              <a:buChar char="v"/>
            </a:pPr>
            <a:r>
              <a:rPr lang="ar-IQ" sz="2200" dirty="0" smtClean="0"/>
              <a:t>الارتفاع الملحوظ في الاختناقات المرورية في مراكز المدن والطرق الرئيسية الذي جاء نتيجة استيراد السيارات المفرط وغير المدروس وغير الموازي للطاقات التصميمية للطرق الرئيسية .</a:t>
            </a:r>
            <a:endParaRPr lang="ar-IQ" sz="2200" b="1"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واقع قطاع النقل الجوي </a:t>
            </a:r>
            <a:r>
              <a:rPr lang="ar-IQ" sz="4400" dirty="0" smtClean="0">
                <a:solidFill>
                  <a:srgbClr val="FFFF00"/>
                </a:solidFill>
              </a:rPr>
              <a:t>والبحري </a:t>
            </a:r>
            <a:r>
              <a:rPr lang="ar-IQ" sz="4400" dirty="0" smtClean="0">
                <a:solidFill>
                  <a:srgbClr val="FFFF00"/>
                </a:solidFill>
              </a:rPr>
              <a:t>في العراق</a:t>
            </a:r>
            <a:endParaRPr lang="ar-IQ" sz="4400" dirty="0">
              <a:solidFill>
                <a:srgbClr val="FFFF00"/>
              </a:solidFill>
            </a:endParaRPr>
          </a:p>
        </p:txBody>
      </p:sp>
      <p:sp>
        <p:nvSpPr>
          <p:cNvPr id="3" name="عنوان فرعي 2"/>
          <p:cNvSpPr>
            <a:spLocks noGrp="1"/>
          </p:cNvSpPr>
          <p:nvPr>
            <p:ph type="subTitle" idx="1"/>
          </p:nvPr>
        </p:nvSpPr>
        <p:spPr>
          <a:xfrm>
            <a:off x="285720" y="1071546"/>
            <a:ext cx="8429684" cy="5429288"/>
          </a:xfrm>
        </p:spPr>
        <p:txBody>
          <a:bodyPr>
            <a:normAutofit/>
          </a:bodyPr>
          <a:lstStyle/>
          <a:p>
            <a:pPr algn="just"/>
            <a:r>
              <a:rPr lang="ar-IQ" dirty="0" smtClean="0">
                <a:solidFill>
                  <a:schemeClr val="bg1"/>
                </a:solidFill>
              </a:rPr>
              <a:t>1ـ النقل الجوي : </a:t>
            </a:r>
          </a:p>
          <a:p>
            <a:pPr algn="just"/>
            <a:r>
              <a:rPr lang="ar-IQ" sz="1800" b="1" dirty="0" smtClean="0">
                <a:solidFill>
                  <a:srgbClr val="FFFF00"/>
                </a:solidFill>
              </a:rPr>
              <a:t>أ </a:t>
            </a:r>
            <a:r>
              <a:rPr lang="ar-IQ" sz="1800" b="1" dirty="0" err="1" smtClean="0">
                <a:solidFill>
                  <a:srgbClr val="FFFF00"/>
                </a:solidFill>
              </a:rPr>
              <a:t>ـ</a:t>
            </a:r>
            <a:r>
              <a:rPr lang="ar-IQ" sz="1800" b="1" dirty="0" smtClean="0">
                <a:solidFill>
                  <a:srgbClr val="FFFF00"/>
                </a:solidFill>
              </a:rPr>
              <a:t> بنية النقل الجوي .</a:t>
            </a:r>
          </a:p>
          <a:p>
            <a:pPr algn="just"/>
            <a:r>
              <a:rPr lang="ar-IQ" sz="1600" dirty="0" smtClean="0"/>
              <a:t>يمتلك العراق ستة مطارات دولية وعدد من المطارات للنقل الداخلي تدار من قبل المنشأة العامة للنقل الجوي وشركة الخطوط الجوية العراقية , وسيتم التركيز على واقع المطارات الدولية الرئيسة في العراق كما يلي .</a:t>
            </a:r>
            <a:endParaRPr lang="ar-IQ" sz="20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graphicFrame>
        <p:nvGraphicFramePr>
          <p:cNvPr id="4" name="جدول 3"/>
          <p:cNvGraphicFramePr>
            <a:graphicFrameLocks noGrp="1"/>
          </p:cNvGraphicFramePr>
          <p:nvPr/>
        </p:nvGraphicFramePr>
        <p:xfrm>
          <a:off x="500034" y="2714620"/>
          <a:ext cx="8289629" cy="3139440"/>
        </p:xfrm>
        <a:graphic>
          <a:graphicData uri="http://schemas.openxmlformats.org/drawingml/2006/table">
            <a:tbl>
              <a:tblPr rtl="1" firstRow="1" bandRow="1">
                <a:tableStyleId>{5C22544A-7EE6-4342-B048-85BDC9FD1C3A}</a:tableStyleId>
              </a:tblPr>
              <a:tblGrid>
                <a:gridCol w="2142813"/>
                <a:gridCol w="1592478"/>
                <a:gridCol w="1474098"/>
                <a:gridCol w="1476364"/>
                <a:gridCol w="1603876"/>
              </a:tblGrid>
              <a:tr h="151446">
                <a:tc>
                  <a:txBody>
                    <a:bodyPr/>
                    <a:lstStyle/>
                    <a:p>
                      <a:pPr algn="ctr" rtl="1"/>
                      <a:endParaRPr lang="ar-IQ" sz="1400" dirty="0" smtClean="0">
                        <a:solidFill>
                          <a:schemeClr val="bg1"/>
                        </a:solidFill>
                      </a:endParaRPr>
                    </a:p>
                    <a:p>
                      <a:pPr algn="ctr" rtl="1"/>
                      <a:r>
                        <a:rPr lang="ar-IQ" sz="1400" dirty="0" smtClean="0">
                          <a:solidFill>
                            <a:schemeClr val="bg1"/>
                          </a:solidFill>
                        </a:rPr>
                        <a:t>أسماء المطارات الدولية للنقل الداخلي والخارجي</a:t>
                      </a:r>
                      <a:endParaRPr lang="ar-IQ" sz="1400" dirty="0">
                        <a:solidFill>
                          <a:schemeClr val="bg1"/>
                        </a:solidFill>
                      </a:endParaRPr>
                    </a:p>
                  </a:txBody>
                  <a:tcPr/>
                </a:tc>
                <a:tc>
                  <a:txBody>
                    <a:bodyPr/>
                    <a:lstStyle/>
                    <a:p>
                      <a:pPr algn="ctr" rtl="1"/>
                      <a:r>
                        <a:rPr lang="ar-IQ" sz="1400" dirty="0" smtClean="0">
                          <a:solidFill>
                            <a:schemeClr val="bg1"/>
                          </a:solidFill>
                        </a:rPr>
                        <a:t>الطاقة الاستيعابية </a:t>
                      </a:r>
                    </a:p>
                    <a:p>
                      <a:pPr algn="ctr" rtl="1"/>
                      <a:r>
                        <a:rPr lang="ar-IQ" sz="1400" dirty="0" smtClean="0">
                          <a:solidFill>
                            <a:schemeClr val="bg1"/>
                          </a:solidFill>
                        </a:rPr>
                        <a:t>الحالية مسافرين</a:t>
                      </a:r>
                    </a:p>
                    <a:p>
                      <a:pPr algn="ctr" rtl="1"/>
                      <a:r>
                        <a:rPr lang="ar-IQ" sz="1400" dirty="0" smtClean="0">
                          <a:solidFill>
                            <a:schemeClr val="bg1"/>
                          </a:solidFill>
                        </a:rPr>
                        <a:t> (مليون</a:t>
                      </a:r>
                      <a:r>
                        <a:rPr lang="ar-IQ" sz="1400" baseline="0" dirty="0" smtClean="0">
                          <a:solidFill>
                            <a:schemeClr val="bg1"/>
                          </a:solidFill>
                        </a:rPr>
                        <a:t> مسافر)</a:t>
                      </a:r>
                      <a:endParaRPr lang="ar-IQ" sz="1400" dirty="0" smtClean="0">
                        <a:solidFill>
                          <a:schemeClr val="bg1"/>
                        </a:solidFill>
                      </a:endParaRPr>
                    </a:p>
                    <a:p>
                      <a:pPr algn="ctr" rtl="1"/>
                      <a:r>
                        <a:rPr lang="ar-IQ" sz="1400" dirty="0" smtClean="0">
                          <a:solidFill>
                            <a:schemeClr val="bg1"/>
                          </a:solidFill>
                        </a:rPr>
                        <a:t>سنوي</a:t>
                      </a:r>
                      <a:endParaRPr lang="ar-IQ" sz="1400" dirty="0">
                        <a:solidFill>
                          <a:schemeClr val="bg1"/>
                        </a:solidFill>
                      </a:endParaRPr>
                    </a:p>
                  </a:txBody>
                  <a:tcPr/>
                </a:tc>
                <a:tc>
                  <a:txBody>
                    <a:bodyPr/>
                    <a:lstStyle/>
                    <a:p>
                      <a:pPr algn="ctr" rtl="1"/>
                      <a:r>
                        <a:rPr lang="ar-IQ" sz="1400" dirty="0" smtClean="0">
                          <a:solidFill>
                            <a:schemeClr val="bg1"/>
                          </a:solidFill>
                        </a:rPr>
                        <a:t>الطاقة</a:t>
                      </a:r>
                      <a:r>
                        <a:rPr lang="ar-IQ" sz="1400" dirty="0" smtClean="0"/>
                        <a:t> </a:t>
                      </a:r>
                      <a:r>
                        <a:rPr lang="ar-IQ" sz="1400" dirty="0" smtClean="0">
                          <a:solidFill>
                            <a:schemeClr val="bg1"/>
                          </a:solidFill>
                        </a:rPr>
                        <a:t>الاستيعابية</a:t>
                      </a:r>
                      <a:r>
                        <a:rPr lang="ar-IQ" sz="1400" dirty="0" smtClean="0"/>
                        <a:t> </a:t>
                      </a:r>
                      <a:r>
                        <a:rPr lang="ar-IQ" sz="1400" dirty="0" smtClean="0">
                          <a:solidFill>
                            <a:schemeClr val="bg1"/>
                          </a:solidFill>
                        </a:rPr>
                        <a:t>الحالية</a:t>
                      </a:r>
                      <a:r>
                        <a:rPr lang="ar-IQ" sz="1400" dirty="0" smtClean="0"/>
                        <a:t> </a:t>
                      </a:r>
                      <a:r>
                        <a:rPr lang="ar-IQ" sz="1400" dirty="0" smtClean="0">
                          <a:solidFill>
                            <a:schemeClr val="bg1"/>
                          </a:solidFill>
                        </a:rPr>
                        <a:t>بضائع</a:t>
                      </a:r>
                    </a:p>
                    <a:p>
                      <a:pPr algn="ctr" rtl="1"/>
                      <a:r>
                        <a:rPr lang="ar-IQ" sz="1400" dirty="0" smtClean="0"/>
                        <a:t> </a:t>
                      </a:r>
                      <a:r>
                        <a:rPr lang="ar-IQ" sz="1400" dirty="0" smtClean="0">
                          <a:solidFill>
                            <a:schemeClr val="bg1"/>
                          </a:solidFill>
                        </a:rPr>
                        <a:t>ألف</a:t>
                      </a:r>
                      <a:r>
                        <a:rPr lang="ar-IQ" sz="1400" dirty="0" smtClean="0"/>
                        <a:t> </a:t>
                      </a:r>
                      <a:r>
                        <a:rPr lang="ar-IQ" sz="1400" dirty="0" smtClean="0">
                          <a:solidFill>
                            <a:schemeClr val="bg1"/>
                          </a:solidFill>
                        </a:rPr>
                        <a:t>/</a:t>
                      </a:r>
                      <a:r>
                        <a:rPr lang="ar-IQ" sz="1400" dirty="0" smtClean="0"/>
                        <a:t> </a:t>
                      </a:r>
                      <a:r>
                        <a:rPr lang="ar-IQ" sz="1400" dirty="0" smtClean="0">
                          <a:solidFill>
                            <a:schemeClr val="bg1"/>
                          </a:solidFill>
                        </a:rPr>
                        <a:t>طن</a:t>
                      </a:r>
                    </a:p>
                    <a:p>
                      <a:pPr algn="ctr" rtl="1"/>
                      <a:r>
                        <a:rPr lang="ar-IQ" sz="1400" dirty="0" smtClean="0">
                          <a:solidFill>
                            <a:schemeClr val="bg1"/>
                          </a:solidFill>
                        </a:rPr>
                        <a:t>سنوي</a:t>
                      </a:r>
                      <a:endParaRPr lang="ar-IQ" sz="1400" dirty="0">
                        <a:solidFill>
                          <a:schemeClr val="bg1"/>
                        </a:solidFill>
                      </a:endParaRPr>
                    </a:p>
                  </a:txBody>
                  <a:tcPr/>
                </a:tc>
                <a:tc>
                  <a:txBody>
                    <a:bodyPr/>
                    <a:lstStyle/>
                    <a:p>
                      <a:pPr algn="ctr" rtl="1"/>
                      <a:r>
                        <a:rPr lang="ar-IQ" sz="1400" dirty="0" smtClean="0">
                          <a:solidFill>
                            <a:schemeClr val="bg1"/>
                          </a:solidFill>
                        </a:rPr>
                        <a:t>الطاقة التصميمية مليون مسافر</a:t>
                      </a:r>
                    </a:p>
                    <a:p>
                      <a:pPr algn="ctr" rtl="1"/>
                      <a:r>
                        <a:rPr lang="ar-IQ" sz="1400" dirty="0" smtClean="0">
                          <a:solidFill>
                            <a:schemeClr val="bg1"/>
                          </a:solidFill>
                        </a:rPr>
                        <a:t>سنوي</a:t>
                      </a:r>
                      <a:endParaRPr lang="ar-IQ" sz="1400" dirty="0">
                        <a:solidFill>
                          <a:schemeClr val="bg1"/>
                        </a:solidFill>
                      </a:endParaRPr>
                    </a:p>
                  </a:txBody>
                  <a:tcPr/>
                </a:tc>
                <a:tc>
                  <a:txBody>
                    <a:bodyPr/>
                    <a:lstStyle/>
                    <a:p>
                      <a:pPr algn="ctr" rtl="1"/>
                      <a:r>
                        <a:rPr lang="ar-IQ" sz="1400" dirty="0" smtClean="0">
                          <a:solidFill>
                            <a:schemeClr val="bg1"/>
                          </a:solidFill>
                        </a:rPr>
                        <a:t>الطاقة التصميمية </a:t>
                      </a:r>
                    </a:p>
                    <a:p>
                      <a:pPr algn="ctr" rtl="1"/>
                      <a:r>
                        <a:rPr lang="ar-IQ" sz="1400" dirty="0" smtClean="0">
                          <a:solidFill>
                            <a:schemeClr val="bg1"/>
                          </a:solidFill>
                        </a:rPr>
                        <a:t>بضائع</a:t>
                      </a:r>
                    </a:p>
                    <a:p>
                      <a:pPr algn="ctr" rtl="1"/>
                      <a:r>
                        <a:rPr lang="ar-IQ" sz="1400" dirty="0" smtClean="0">
                          <a:solidFill>
                            <a:schemeClr val="bg1"/>
                          </a:solidFill>
                        </a:rPr>
                        <a:t>ألف/طن</a:t>
                      </a:r>
                    </a:p>
                    <a:p>
                      <a:pPr algn="ctr" rtl="1"/>
                      <a:r>
                        <a:rPr lang="ar-IQ" sz="1400" dirty="0" smtClean="0">
                          <a:solidFill>
                            <a:schemeClr val="bg1"/>
                          </a:solidFill>
                        </a:rPr>
                        <a:t>سنوي</a:t>
                      </a:r>
                      <a:endParaRPr lang="ar-IQ" sz="1400" dirty="0">
                        <a:solidFill>
                          <a:schemeClr val="bg1"/>
                        </a:solidFill>
                      </a:endParaRPr>
                    </a:p>
                  </a:txBody>
                  <a:tcPr/>
                </a:tc>
              </a:tr>
              <a:tr h="151446">
                <a:tc>
                  <a:txBody>
                    <a:bodyPr/>
                    <a:lstStyle/>
                    <a:p>
                      <a:pPr marL="342900" indent="-342900" algn="r" rtl="1">
                        <a:buFont typeface="+mj-lt"/>
                        <a:buAutoNum type="arabicPeriod"/>
                      </a:pPr>
                      <a:r>
                        <a:rPr kumimoji="0" lang="ar-IQ" sz="1800" b="1" kern="1200" dirty="0" smtClean="0">
                          <a:solidFill>
                            <a:schemeClr val="dk1"/>
                          </a:solidFill>
                          <a:latin typeface="+mn-lt"/>
                          <a:ea typeface="+mn-ea"/>
                          <a:cs typeface="+mn-cs"/>
                        </a:rPr>
                        <a:t>مطار بغداد الدولي </a:t>
                      </a:r>
                      <a:endParaRPr kumimoji="0" lang="ar-IQ" sz="1400" b="1" kern="1200" dirty="0" smtClean="0">
                        <a:solidFill>
                          <a:schemeClr val="dk1"/>
                        </a:solidFill>
                        <a:latin typeface="+mn-lt"/>
                        <a:ea typeface="+mn-ea"/>
                        <a:cs typeface="+mn-cs"/>
                      </a:endParaRPr>
                    </a:p>
                  </a:txBody>
                  <a:tcPr/>
                </a:tc>
                <a:tc>
                  <a:txBody>
                    <a:bodyPr/>
                    <a:lstStyle/>
                    <a:p>
                      <a:pPr algn="ctr" rtl="1"/>
                      <a:r>
                        <a:rPr kumimoji="0" lang="ar-IQ" sz="1800" kern="1200" dirty="0" smtClean="0">
                          <a:solidFill>
                            <a:schemeClr val="dk1"/>
                          </a:solidFill>
                          <a:latin typeface="+mn-lt"/>
                          <a:ea typeface="+mn-ea"/>
                          <a:cs typeface="+mn-cs"/>
                        </a:rPr>
                        <a:t>7.5</a:t>
                      </a:r>
                      <a:endParaRPr lang="ar-IQ" b="0" dirty="0"/>
                    </a:p>
                  </a:txBody>
                  <a:tcPr/>
                </a:tc>
                <a:tc>
                  <a:txBody>
                    <a:bodyPr/>
                    <a:lstStyle/>
                    <a:p>
                      <a:pPr algn="ctr" rtl="1"/>
                      <a:r>
                        <a:rPr kumimoji="0" lang="ar-IQ" sz="1800" kern="1200" dirty="0" smtClean="0">
                          <a:solidFill>
                            <a:schemeClr val="dk1"/>
                          </a:solidFill>
                          <a:latin typeface="+mn-lt"/>
                          <a:ea typeface="+mn-ea"/>
                          <a:cs typeface="+mn-cs"/>
                        </a:rPr>
                        <a:t>75</a:t>
                      </a:r>
                      <a:endParaRPr lang="ar-IQ" b="0" dirty="0"/>
                    </a:p>
                  </a:txBody>
                  <a:tcPr/>
                </a:tc>
                <a:tc>
                  <a:txBody>
                    <a:bodyPr/>
                    <a:lstStyle/>
                    <a:p>
                      <a:pPr algn="ctr" rtl="1"/>
                      <a:r>
                        <a:rPr kumimoji="0" lang="ar-IQ" sz="1800" kern="1200" dirty="0" smtClean="0">
                          <a:solidFill>
                            <a:schemeClr val="dk1"/>
                          </a:solidFill>
                          <a:latin typeface="+mn-lt"/>
                          <a:ea typeface="+mn-ea"/>
                          <a:cs typeface="+mn-cs"/>
                        </a:rPr>
                        <a:t>17.5</a:t>
                      </a:r>
                      <a:endParaRPr lang="ar-IQ" b="0" dirty="0"/>
                    </a:p>
                  </a:txBody>
                  <a:tcPr/>
                </a:tc>
                <a:tc>
                  <a:txBody>
                    <a:bodyPr/>
                    <a:lstStyle/>
                    <a:p>
                      <a:pPr algn="ctr" rtl="1"/>
                      <a:r>
                        <a:rPr kumimoji="0" lang="ar-IQ" sz="1800" kern="1200" dirty="0" smtClean="0">
                          <a:solidFill>
                            <a:schemeClr val="dk1"/>
                          </a:solidFill>
                          <a:latin typeface="+mn-lt"/>
                          <a:ea typeface="+mn-ea"/>
                          <a:cs typeface="+mn-cs"/>
                        </a:rPr>
                        <a:t>150</a:t>
                      </a:r>
                      <a:endParaRPr lang="ar-IQ" b="0" dirty="0"/>
                    </a:p>
                  </a:txBody>
                  <a:tcPr/>
                </a:tc>
              </a:tr>
              <a:tr h="151446">
                <a:tc>
                  <a:txBody>
                    <a:bodyPr/>
                    <a:lstStyle/>
                    <a:p>
                      <a:pPr algn="r" rtl="1"/>
                      <a:r>
                        <a:rPr lang="ar-IQ" dirty="0" smtClean="0"/>
                        <a:t>2. </a:t>
                      </a:r>
                      <a:r>
                        <a:rPr kumimoji="0" lang="ar-IQ" sz="1800" b="1" kern="1200" dirty="0" smtClean="0">
                          <a:solidFill>
                            <a:schemeClr val="dk1"/>
                          </a:solidFill>
                          <a:latin typeface="+mn-lt"/>
                          <a:ea typeface="+mn-ea"/>
                          <a:cs typeface="+mn-cs"/>
                        </a:rPr>
                        <a:t>مطار البصرة الدولي </a:t>
                      </a:r>
                      <a:endParaRPr lang="ar-IQ" sz="1400" dirty="0"/>
                    </a:p>
                  </a:txBody>
                  <a:tcPr/>
                </a:tc>
                <a:tc>
                  <a:txBody>
                    <a:bodyPr/>
                    <a:lstStyle/>
                    <a:p>
                      <a:pPr algn="ctr" rtl="1"/>
                      <a:r>
                        <a:rPr kumimoji="0" lang="ar-IQ" sz="1800" kern="1200" dirty="0" smtClean="0">
                          <a:solidFill>
                            <a:schemeClr val="dk1"/>
                          </a:solidFill>
                          <a:latin typeface="+mn-lt"/>
                          <a:ea typeface="+mn-ea"/>
                          <a:cs typeface="+mn-cs"/>
                        </a:rPr>
                        <a:t>2.3 </a:t>
                      </a:r>
                      <a:endParaRPr lang="ar-IQ" b="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IQ" sz="1800" kern="1200" dirty="0" smtClean="0">
                          <a:solidFill>
                            <a:schemeClr val="dk1"/>
                          </a:solidFill>
                          <a:latin typeface="+mn-lt"/>
                          <a:ea typeface="+mn-ea"/>
                          <a:cs typeface="+mn-cs"/>
                        </a:rPr>
                        <a:t>25</a:t>
                      </a:r>
                      <a:endParaRPr lang="ar-IQ" b="0" dirty="0"/>
                    </a:p>
                  </a:txBody>
                  <a:tcPr/>
                </a:tc>
                <a:tc>
                  <a:txBody>
                    <a:bodyPr/>
                    <a:lstStyle/>
                    <a:p>
                      <a:pPr algn="ctr" rtl="1"/>
                      <a:r>
                        <a:rPr kumimoji="0" lang="ar-IQ" sz="1800" b="0" kern="1200" dirty="0" smtClean="0">
                          <a:solidFill>
                            <a:schemeClr val="dk1"/>
                          </a:solidFill>
                          <a:latin typeface="+mn-lt"/>
                          <a:ea typeface="+mn-ea"/>
                          <a:cs typeface="+mn-cs"/>
                        </a:rPr>
                        <a:t>7.5</a:t>
                      </a:r>
                      <a:endParaRPr lang="ar-IQ" b="0" dirty="0"/>
                    </a:p>
                  </a:txBody>
                  <a:tcPr/>
                </a:tc>
                <a:tc>
                  <a:txBody>
                    <a:bodyPr/>
                    <a:lstStyle/>
                    <a:p>
                      <a:pPr algn="ctr" rtl="1"/>
                      <a:r>
                        <a:rPr kumimoji="0" lang="ar-IQ" sz="1800" b="0" kern="1200" dirty="0" smtClean="0">
                          <a:solidFill>
                            <a:schemeClr val="dk1"/>
                          </a:solidFill>
                          <a:latin typeface="+mn-lt"/>
                          <a:ea typeface="+mn-ea"/>
                          <a:cs typeface="+mn-cs"/>
                        </a:rPr>
                        <a:t>50</a:t>
                      </a:r>
                      <a:endParaRPr lang="ar-IQ" b="0" dirty="0"/>
                    </a:p>
                  </a:txBody>
                  <a:tcPr/>
                </a:tc>
              </a:tr>
              <a:tr h="151446">
                <a:tc>
                  <a:txBody>
                    <a:bodyPr/>
                    <a:lstStyle/>
                    <a:p>
                      <a:pPr rtl="1"/>
                      <a:r>
                        <a:rPr lang="ar-IQ" dirty="0" smtClean="0"/>
                        <a:t>3. </a:t>
                      </a:r>
                      <a:r>
                        <a:rPr kumimoji="0" lang="ar-IQ" sz="1800" b="1" kern="1200" dirty="0" smtClean="0">
                          <a:solidFill>
                            <a:schemeClr val="dk1"/>
                          </a:solidFill>
                          <a:latin typeface="+mn-lt"/>
                          <a:ea typeface="+mn-ea"/>
                          <a:cs typeface="+mn-cs"/>
                        </a:rPr>
                        <a:t>مطار </a:t>
                      </a:r>
                      <a:r>
                        <a:rPr kumimoji="0" lang="ar-IQ" sz="1800" b="1" kern="1200" dirty="0" err="1" smtClean="0">
                          <a:solidFill>
                            <a:schemeClr val="dk1"/>
                          </a:solidFill>
                          <a:latin typeface="+mn-lt"/>
                          <a:ea typeface="+mn-ea"/>
                          <a:cs typeface="+mn-cs"/>
                        </a:rPr>
                        <a:t>اربيل</a:t>
                      </a:r>
                      <a:r>
                        <a:rPr kumimoji="0" lang="ar-IQ" sz="1800" b="1" kern="1200" dirty="0" smtClean="0">
                          <a:solidFill>
                            <a:schemeClr val="dk1"/>
                          </a:solidFill>
                          <a:latin typeface="+mn-lt"/>
                          <a:ea typeface="+mn-ea"/>
                          <a:cs typeface="+mn-cs"/>
                        </a:rPr>
                        <a:t> الدولي </a:t>
                      </a:r>
                      <a:endParaRPr lang="ar-IQ" sz="1400" dirty="0"/>
                    </a:p>
                  </a:txBody>
                  <a:tcPr/>
                </a:tc>
                <a:tc>
                  <a:txBody>
                    <a:bodyPr/>
                    <a:lstStyle/>
                    <a:p>
                      <a:pPr algn="ctr" rtl="1"/>
                      <a:r>
                        <a:rPr kumimoji="0" lang="ar-IQ" sz="1800" kern="1200" dirty="0" smtClean="0">
                          <a:solidFill>
                            <a:schemeClr val="dk1"/>
                          </a:solidFill>
                          <a:latin typeface="+mn-lt"/>
                          <a:ea typeface="+mn-ea"/>
                          <a:cs typeface="+mn-cs"/>
                        </a:rPr>
                        <a:t>2.7 </a:t>
                      </a:r>
                      <a:endParaRPr lang="ar-IQ" b="0" dirty="0"/>
                    </a:p>
                  </a:txBody>
                  <a:tcPr/>
                </a:tc>
                <a:tc>
                  <a:txBody>
                    <a:bodyPr/>
                    <a:lstStyle/>
                    <a:p>
                      <a:pPr algn="ctr" rtl="1"/>
                      <a:r>
                        <a:rPr kumimoji="0" lang="ar-IQ" sz="1800" b="0" kern="1200" dirty="0" smtClean="0">
                          <a:solidFill>
                            <a:schemeClr val="dk1"/>
                          </a:solidFill>
                          <a:latin typeface="+mn-lt"/>
                          <a:ea typeface="+mn-ea"/>
                          <a:cs typeface="+mn-cs"/>
                        </a:rPr>
                        <a:t>15</a:t>
                      </a:r>
                      <a:endParaRPr lang="ar-IQ" b="0" dirty="0"/>
                    </a:p>
                  </a:txBody>
                  <a:tcPr/>
                </a:tc>
                <a:tc>
                  <a:txBody>
                    <a:bodyPr/>
                    <a:lstStyle/>
                    <a:p>
                      <a:pPr algn="ctr" rtl="1"/>
                      <a:r>
                        <a:rPr kumimoji="0" lang="ar-IQ" sz="1800" b="0" kern="1200" dirty="0" smtClean="0">
                          <a:solidFill>
                            <a:schemeClr val="dk1"/>
                          </a:solidFill>
                          <a:latin typeface="+mn-lt"/>
                          <a:ea typeface="+mn-ea"/>
                          <a:cs typeface="+mn-cs"/>
                        </a:rPr>
                        <a:t>5</a:t>
                      </a:r>
                      <a:endParaRPr lang="ar-IQ" b="0" dirty="0"/>
                    </a:p>
                  </a:txBody>
                  <a:tcPr/>
                </a:tc>
                <a:tc>
                  <a:txBody>
                    <a:bodyPr/>
                    <a:lstStyle/>
                    <a:p>
                      <a:pPr algn="ctr" rtl="1"/>
                      <a:r>
                        <a:rPr lang="ar-IQ" b="0" dirty="0" smtClean="0"/>
                        <a:t>30</a:t>
                      </a:r>
                      <a:endParaRPr lang="ar-IQ" b="0" dirty="0"/>
                    </a:p>
                  </a:txBody>
                  <a:tcPr/>
                </a:tc>
              </a:tr>
              <a:tr h="151446">
                <a:tc>
                  <a:txBody>
                    <a:bodyPr/>
                    <a:lstStyle/>
                    <a:p>
                      <a:pPr rtl="1"/>
                      <a:r>
                        <a:rPr lang="ar-IQ" dirty="0" smtClean="0"/>
                        <a:t>4.</a:t>
                      </a:r>
                      <a:r>
                        <a:rPr lang="ar-IQ" baseline="0" dirty="0" smtClean="0"/>
                        <a:t> </a:t>
                      </a:r>
                      <a:r>
                        <a:rPr kumimoji="0" lang="ar-IQ" sz="1800" b="1" kern="1200" dirty="0" smtClean="0">
                          <a:solidFill>
                            <a:schemeClr val="dk1"/>
                          </a:solidFill>
                          <a:latin typeface="+mn-lt"/>
                          <a:ea typeface="+mn-ea"/>
                          <a:cs typeface="+mn-cs"/>
                        </a:rPr>
                        <a:t>مطار السليمانية الدولي </a:t>
                      </a:r>
                      <a:endParaRPr lang="ar-IQ" dirty="0"/>
                    </a:p>
                  </a:txBody>
                  <a:tcPr/>
                </a:tc>
                <a:tc>
                  <a:txBody>
                    <a:bodyPr/>
                    <a:lstStyle/>
                    <a:p>
                      <a:pPr algn="ctr" rtl="1"/>
                      <a:r>
                        <a:rPr kumimoji="0" lang="ar-IQ" sz="1800" b="0" kern="1200" dirty="0" smtClean="0">
                          <a:solidFill>
                            <a:schemeClr val="dk1"/>
                          </a:solidFill>
                          <a:latin typeface="+mn-lt"/>
                          <a:ea typeface="+mn-ea"/>
                          <a:cs typeface="+mn-cs"/>
                        </a:rPr>
                        <a:t>1</a:t>
                      </a:r>
                      <a:endParaRPr lang="ar-IQ" b="0" dirty="0"/>
                    </a:p>
                  </a:txBody>
                  <a:tcPr/>
                </a:tc>
                <a:tc>
                  <a:txBody>
                    <a:bodyPr/>
                    <a:lstStyle/>
                    <a:p>
                      <a:pPr algn="ctr" rtl="1"/>
                      <a:r>
                        <a:rPr lang="ar-IQ" b="0" dirty="0" smtClean="0"/>
                        <a:t>10</a:t>
                      </a:r>
                      <a:endParaRPr lang="ar-IQ" b="0" dirty="0"/>
                    </a:p>
                  </a:txBody>
                  <a:tcPr/>
                </a:tc>
                <a:tc>
                  <a:txBody>
                    <a:bodyPr/>
                    <a:lstStyle/>
                    <a:p>
                      <a:pPr algn="ctr" rtl="1"/>
                      <a:r>
                        <a:rPr lang="ar-IQ" b="0" dirty="0" smtClean="0"/>
                        <a:t>2.5</a:t>
                      </a:r>
                      <a:endParaRPr lang="ar-IQ" b="0" dirty="0"/>
                    </a:p>
                  </a:txBody>
                  <a:tcPr/>
                </a:tc>
                <a:tc>
                  <a:txBody>
                    <a:bodyPr/>
                    <a:lstStyle/>
                    <a:p>
                      <a:pPr algn="ctr" rtl="1"/>
                      <a:r>
                        <a:rPr kumimoji="0" lang="ar-IQ" sz="1800" b="0" kern="1200" dirty="0" smtClean="0">
                          <a:solidFill>
                            <a:schemeClr val="dk1"/>
                          </a:solidFill>
                          <a:latin typeface="+mn-lt"/>
                          <a:ea typeface="+mn-ea"/>
                          <a:cs typeface="+mn-cs"/>
                        </a:rPr>
                        <a:t>25</a:t>
                      </a:r>
                      <a:endParaRPr lang="ar-IQ" b="0" dirty="0"/>
                    </a:p>
                  </a:txBody>
                  <a:tcPr/>
                </a:tc>
              </a:tr>
              <a:tr h="151446">
                <a:tc>
                  <a:txBody>
                    <a:bodyPr/>
                    <a:lstStyle/>
                    <a:p>
                      <a:pPr rtl="1"/>
                      <a:r>
                        <a:rPr lang="ar-IQ" dirty="0" smtClean="0"/>
                        <a:t>5. </a:t>
                      </a:r>
                      <a:r>
                        <a:rPr kumimoji="0" lang="ar-IQ" sz="1800" b="1" kern="1200" dirty="0" smtClean="0">
                          <a:solidFill>
                            <a:schemeClr val="dk1"/>
                          </a:solidFill>
                          <a:latin typeface="+mn-lt"/>
                          <a:ea typeface="+mn-ea"/>
                          <a:cs typeface="+mn-cs"/>
                        </a:rPr>
                        <a:t>مطار الموصل </a:t>
                      </a:r>
                      <a:endParaRPr lang="ar-IQ" dirty="0"/>
                    </a:p>
                  </a:txBody>
                  <a:tcPr/>
                </a:tc>
                <a:tc>
                  <a:txBody>
                    <a:bodyPr/>
                    <a:lstStyle/>
                    <a:p>
                      <a:pPr algn="ctr" rtl="1"/>
                      <a:r>
                        <a:rPr kumimoji="0" lang="ar-IQ" sz="1800" b="0" kern="1200" dirty="0" smtClean="0">
                          <a:solidFill>
                            <a:schemeClr val="dk1"/>
                          </a:solidFill>
                          <a:latin typeface="+mn-lt"/>
                          <a:ea typeface="+mn-ea"/>
                          <a:cs typeface="+mn-cs"/>
                        </a:rPr>
                        <a:t>0.5</a:t>
                      </a:r>
                      <a:endParaRPr lang="ar-IQ" b="0" dirty="0"/>
                    </a:p>
                  </a:txBody>
                  <a:tcPr/>
                </a:tc>
                <a:tc>
                  <a:txBody>
                    <a:bodyPr/>
                    <a:lstStyle/>
                    <a:p>
                      <a:pPr algn="ctr" rtl="1"/>
                      <a:r>
                        <a:rPr kumimoji="0" lang="ar-IQ" sz="1800" b="0" kern="1200" dirty="0" smtClean="0">
                          <a:solidFill>
                            <a:schemeClr val="dk1"/>
                          </a:solidFill>
                          <a:latin typeface="+mn-lt"/>
                          <a:ea typeface="+mn-ea"/>
                          <a:cs typeface="+mn-cs"/>
                        </a:rPr>
                        <a:t>7.5</a:t>
                      </a:r>
                      <a:endParaRPr lang="ar-IQ" b="0" dirty="0"/>
                    </a:p>
                  </a:txBody>
                  <a:tcPr/>
                </a:tc>
                <a:tc>
                  <a:txBody>
                    <a:bodyPr/>
                    <a:lstStyle/>
                    <a:p>
                      <a:pPr algn="ctr" rtl="1"/>
                      <a:r>
                        <a:rPr kumimoji="0" lang="ar-IQ" sz="1800" b="0" kern="1200" dirty="0" smtClean="0">
                          <a:solidFill>
                            <a:schemeClr val="dk1"/>
                          </a:solidFill>
                          <a:latin typeface="+mn-lt"/>
                          <a:ea typeface="+mn-ea"/>
                          <a:cs typeface="+mn-cs"/>
                        </a:rPr>
                        <a:t>1.5</a:t>
                      </a:r>
                      <a:endParaRPr lang="ar-IQ" b="0" dirty="0"/>
                    </a:p>
                  </a:txBody>
                  <a:tcPr/>
                </a:tc>
                <a:tc>
                  <a:txBody>
                    <a:bodyPr/>
                    <a:lstStyle/>
                    <a:p>
                      <a:pPr algn="ctr" rtl="1"/>
                      <a:r>
                        <a:rPr kumimoji="0" lang="ar-IQ" sz="1800" b="0" kern="1200" dirty="0" smtClean="0">
                          <a:solidFill>
                            <a:schemeClr val="dk1"/>
                          </a:solidFill>
                          <a:latin typeface="+mn-lt"/>
                          <a:ea typeface="+mn-ea"/>
                          <a:cs typeface="+mn-cs"/>
                        </a:rPr>
                        <a:t>15</a:t>
                      </a:r>
                      <a:endParaRPr lang="ar-IQ" b="0" dirty="0"/>
                    </a:p>
                  </a:txBody>
                  <a:tcPr/>
                </a:tc>
              </a:tr>
              <a:tr h="151446">
                <a:tc>
                  <a:txBody>
                    <a:bodyPr/>
                    <a:lstStyle/>
                    <a:p>
                      <a:pPr rtl="1"/>
                      <a:r>
                        <a:rPr lang="ar-IQ" dirty="0" smtClean="0"/>
                        <a:t>6. </a:t>
                      </a:r>
                      <a:r>
                        <a:rPr kumimoji="0" lang="ar-IQ" sz="1800" b="1" kern="1200" dirty="0" smtClean="0">
                          <a:solidFill>
                            <a:schemeClr val="dk1"/>
                          </a:solidFill>
                          <a:latin typeface="+mn-lt"/>
                          <a:ea typeface="+mn-ea"/>
                          <a:cs typeface="+mn-cs"/>
                        </a:rPr>
                        <a:t>مطار النجف الدولي </a:t>
                      </a:r>
                      <a:endParaRPr lang="ar-IQ" dirty="0"/>
                    </a:p>
                  </a:txBody>
                  <a:tcPr/>
                </a:tc>
                <a:tc>
                  <a:txBody>
                    <a:bodyPr/>
                    <a:lstStyle/>
                    <a:p>
                      <a:pPr algn="ctr" rtl="1"/>
                      <a:r>
                        <a:rPr kumimoji="0" lang="ar-IQ" sz="1800" kern="1200" dirty="0" smtClean="0">
                          <a:solidFill>
                            <a:schemeClr val="dk1"/>
                          </a:solidFill>
                          <a:latin typeface="+mn-lt"/>
                          <a:ea typeface="+mn-ea"/>
                          <a:cs typeface="+mn-cs"/>
                        </a:rPr>
                        <a:t>2.5 </a:t>
                      </a:r>
                      <a:endParaRPr lang="ar-IQ" b="0" dirty="0"/>
                    </a:p>
                  </a:txBody>
                  <a:tcPr/>
                </a:tc>
                <a:tc>
                  <a:txBody>
                    <a:bodyPr/>
                    <a:lstStyle/>
                    <a:p>
                      <a:pPr algn="ctr" rtl="1"/>
                      <a:r>
                        <a:rPr lang="ar-IQ" b="0" dirty="0" smtClean="0"/>
                        <a:t>10</a:t>
                      </a:r>
                      <a:endParaRPr lang="ar-IQ" b="0" dirty="0"/>
                    </a:p>
                  </a:txBody>
                  <a:tcPr/>
                </a:tc>
                <a:tc>
                  <a:txBody>
                    <a:bodyPr/>
                    <a:lstStyle/>
                    <a:p>
                      <a:pPr algn="ctr" rtl="1"/>
                      <a:r>
                        <a:rPr lang="ar-IQ" b="0" dirty="0" smtClean="0"/>
                        <a:t>5</a:t>
                      </a:r>
                      <a:endParaRPr lang="ar-IQ" b="0" dirty="0"/>
                    </a:p>
                  </a:txBody>
                  <a:tcPr/>
                </a:tc>
                <a:tc>
                  <a:txBody>
                    <a:bodyPr/>
                    <a:lstStyle/>
                    <a:p>
                      <a:pPr algn="ctr" rtl="1"/>
                      <a:r>
                        <a:rPr lang="ar-IQ" b="0" dirty="0" smtClean="0"/>
                        <a:t>15</a:t>
                      </a:r>
                      <a:endParaRPr lang="ar-IQ" b="0"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r>
              <a:rPr lang="ar-IQ" sz="4400" dirty="0" smtClean="0">
                <a:solidFill>
                  <a:srgbClr val="FFFF00"/>
                </a:solidFill>
              </a:rPr>
              <a:t>ب . نشاط وعمل النقل الجوي</a:t>
            </a:r>
            <a:endParaRPr lang="ar-IQ" sz="4400" dirty="0">
              <a:solidFill>
                <a:srgbClr val="FFFF00"/>
              </a:solidFill>
            </a:endParaRPr>
          </a:p>
        </p:txBody>
      </p:sp>
      <p:sp>
        <p:nvSpPr>
          <p:cNvPr id="3" name="عنوان فرعي 2"/>
          <p:cNvSpPr>
            <a:spLocks noGrp="1"/>
          </p:cNvSpPr>
          <p:nvPr>
            <p:ph type="subTitle" idx="1"/>
          </p:nvPr>
        </p:nvSpPr>
        <p:spPr>
          <a:xfrm>
            <a:off x="285720" y="1071546"/>
            <a:ext cx="8429684" cy="5429288"/>
          </a:xfrm>
        </p:spPr>
        <p:txBody>
          <a:bodyPr>
            <a:normAutofit/>
          </a:bodyPr>
          <a:lstStyle/>
          <a:p>
            <a:pPr algn="just"/>
            <a:endParaRPr lang="ar-IQ" sz="20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sp>
        <p:nvSpPr>
          <p:cNvPr id="6" name="مستطيل 5"/>
          <p:cNvSpPr/>
          <p:nvPr/>
        </p:nvSpPr>
        <p:spPr>
          <a:xfrm>
            <a:off x="214282" y="1142984"/>
            <a:ext cx="8643998" cy="646331"/>
          </a:xfrm>
          <a:prstGeom prst="rect">
            <a:avLst/>
          </a:prstGeom>
        </p:spPr>
        <p:txBody>
          <a:bodyPr wrap="square">
            <a:spAutoFit/>
          </a:bodyPr>
          <a:lstStyle/>
          <a:p>
            <a:pPr algn="just"/>
            <a:r>
              <a:rPr lang="ar-IQ" dirty="0"/>
              <a:t>يتركز عمل </a:t>
            </a:r>
            <a:r>
              <a:rPr lang="ar-IQ" dirty="0" smtClean="0"/>
              <a:t>النقل الجوي في العراق على أنشطة </a:t>
            </a:r>
            <a:r>
              <a:rPr lang="ar-IQ" dirty="0" smtClean="0">
                <a:solidFill>
                  <a:srgbClr val="FFFF00"/>
                </a:solidFill>
              </a:rPr>
              <a:t>المنشأة العامة للطيران المدني</a:t>
            </a:r>
            <a:r>
              <a:rPr lang="ar-IQ" dirty="0" smtClean="0"/>
              <a:t> والأنشطة التي تقوم </a:t>
            </a:r>
            <a:r>
              <a:rPr lang="ar-IQ" dirty="0" err="1" smtClean="0"/>
              <a:t>بها</a:t>
            </a:r>
            <a:r>
              <a:rPr lang="ar-IQ" dirty="0" smtClean="0"/>
              <a:t> </a:t>
            </a:r>
            <a:r>
              <a:rPr lang="ar-IQ" dirty="0" smtClean="0">
                <a:solidFill>
                  <a:srgbClr val="FFFF00"/>
                </a:solidFill>
              </a:rPr>
              <a:t>الشركة العامة للخطوط الجوية العراقية </a:t>
            </a:r>
            <a:r>
              <a:rPr lang="ar-IQ" dirty="0" smtClean="0"/>
              <a:t>, ويمكن أيجاز هذه الأنشطة والأعمال بالجدول التالي  .</a:t>
            </a:r>
            <a:endParaRPr lang="ar-IQ" dirty="0"/>
          </a:p>
        </p:txBody>
      </p:sp>
      <p:graphicFrame>
        <p:nvGraphicFramePr>
          <p:cNvPr id="8" name="جدول 7"/>
          <p:cNvGraphicFramePr>
            <a:graphicFrameLocks noGrp="1"/>
          </p:cNvGraphicFramePr>
          <p:nvPr/>
        </p:nvGraphicFramePr>
        <p:xfrm>
          <a:off x="714348" y="2143116"/>
          <a:ext cx="7858180" cy="4041704"/>
        </p:xfrm>
        <a:graphic>
          <a:graphicData uri="http://schemas.openxmlformats.org/drawingml/2006/table">
            <a:tbl>
              <a:tblPr rtl="1" firstRow="1" bandRow="1">
                <a:tableStyleId>{5C22544A-7EE6-4342-B048-85BDC9FD1C3A}</a:tableStyleId>
              </a:tblPr>
              <a:tblGrid>
                <a:gridCol w="861219"/>
                <a:gridCol w="1251648"/>
                <a:gridCol w="1227185"/>
                <a:gridCol w="1050179"/>
                <a:gridCol w="1086757"/>
                <a:gridCol w="1111242"/>
                <a:gridCol w="1269950"/>
              </a:tblGrid>
              <a:tr h="1334564">
                <a:tc rowSpan="2">
                  <a:txBody>
                    <a:bodyPr/>
                    <a:lstStyle/>
                    <a:p>
                      <a:pPr algn="ctr" rtl="1"/>
                      <a:endParaRPr lang="ar-IQ" dirty="0" smtClean="0"/>
                    </a:p>
                    <a:p>
                      <a:pPr algn="ctr" rtl="1"/>
                      <a:endParaRPr lang="ar-IQ" dirty="0" smtClean="0"/>
                    </a:p>
                    <a:p>
                      <a:pPr algn="ctr" rtl="1"/>
                      <a:endParaRPr lang="ar-IQ" dirty="0" smtClean="0"/>
                    </a:p>
                    <a:p>
                      <a:pPr algn="ctr" rtl="1"/>
                      <a:r>
                        <a:rPr lang="ar-IQ" dirty="0" smtClean="0"/>
                        <a:t>السنة</a:t>
                      </a:r>
                      <a:endParaRPr lang="ar-IQ" dirty="0"/>
                    </a:p>
                  </a:txBody>
                  <a:tcPr/>
                </a:tc>
                <a:tc gridSpan="2">
                  <a:txBody>
                    <a:bodyPr/>
                    <a:lstStyle/>
                    <a:p>
                      <a:pPr algn="ctr" rtl="1"/>
                      <a:endParaRPr lang="ar-IQ" dirty="0" smtClean="0"/>
                    </a:p>
                    <a:p>
                      <a:pPr algn="ctr" rtl="1"/>
                      <a:r>
                        <a:rPr lang="ar-IQ" dirty="0" smtClean="0"/>
                        <a:t>إجمالي الرحلات</a:t>
                      </a:r>
                    </a:p>
                    <a:p>
                      <a:pPr algn="ctr" rtl="1"/>
                      <a:r>
                        <a:rPr lang="ar-IQ" dirty="0" smtClean="0"/>
                        <a:t>في المطارات كافة</a:t>
                      </a:r>
                    </a:p>
                  </a:txBody>
                  <a:tcPr/>
                </a:tc>
                <a:tc hMerge="1">
                  <a:txBody>
                    <a:bodyPr/>
                    <a:lstStyle/>
                    <a:p>
                      <a:pPr rtl="1"/>
                      <a:endParaRPr lang="ar-IQ" dirty="0"/>
                    </a:p>
                  </a:txBody>
                  <a:tcPr/>
                </a:tc>
                <a:tc gridSpan="2">
                  <a:txBody>
                    <a:bodyPr/>
                    <a:lstStyle/>
                    <a:p>
                      <a:pPr algn="ctr" rtl="1"/>
                      <a:endParaRPr lang="ar-IQ" dirty="0" smtClean="0"/>
                    </a:p>
                    <a:p>
                      <a:pPr algn="ctr" rtl="1"/>
                      <a:endParaRPr lang="ar-IQ" dirty="0" smtClean="0"/>
                    </a:p>
                    <a:p>
                      <a:pPr algn="ctr" rtl="1"/>
                      <a:r>
                        <a:rPr lang="ar-IQ" dirty="0" smtClean="0"/>
                        <a:t>أعداد</a:t>
                      </a:r>
                      <a:r>
                        <a:rPr lang="ar-IQ" baseline="0" dirty="0" smtClean="0"/>
                        <a:t> العاملين</a:t>
                      </a:r>
                    </a:p>
                    <a:p>
                      <a:pPr algn="ctr" rtl="1"/>
                      <a:endParaRPr lang="ar-IQ" dirty="0"/>
                    </a:p>
                  </a:txBody>
                  <a:tcPr/>
                </a:tc>
                <a:tc hMerge="1">
                  <a:txBody>
                    <a:bodyPr/>
                    <a:lstStyle/>
                    <a:p>
                      <a:pPr rtl="1"/>
                      <a:endParaRPr lang="ar-IQ" dirty="0"/>
                    </a:p>
                  </a:txBody>
                  <a:tcPr/>
                </a:tc>
                <a:tc gridSpan="2">
                  <a:txBody>
                    <a:bodyPr/>
                    <a:lstStyle/>
                    <a:p>
                      <a:pPr algn="ctr" rtl="1"/>
                      <a:endParaRPr lang="ar-IQ" dirty="0" smtClean="0"/>
                    </a:p>
                    <a:p>
                      <a:pPr algn="ctr" rtl="1"/>
                      <a:r>
                        <a:rPr lang="ar-IQ" dirty="0" smtClean="0"/>
                        <a:t>رواتب العاملين</a:t>
                      </a:r>
                    </a:p>
                    <a:p>
                      <a:pPr algn="ctr" rtl="1"/>
                      <a:r>
                        <a:rPr lang="ar-IQ" dirty="0" smtClean="0"/>
                        <a:t>مليار دينار</a:t>
                      </a:r>
                      <a:endParaRPr lang="ar-IQ" dirty="0"/>
                    </a:p>
                  </a:txBody>
                  <a:tcPr/>
                </a:tc>
                <a:tc hMerge="1">
                  <a:txBody>
                    <a:bodyPr/>
                    <a:lstStyle/>
                    <a:p>
                      <a:pPr rtl="1"/>
                      <a:endParaRPr lang="ar-IQ" dirty="0"/>
                    </a:p>
                  </a:txBody>
                  <a:tcPr/>
                </a:tc>
              </a:tr>
              <a:tr h="542180">
                <a:tc vMerge="1">
                  <a:txBody>
                    <a:bodyPr/>
                    <a:lstStyle/>
                    <a:p>
                      <a:pPr rtl="1"/>
                      <a:endParaRPr lang="ar-IQ" dirty="0"/>
                    </a:p>
                  </a:txBody>
                  <a:tcPr/>
                </a:tc>
                <a:tc>
                  <a:txBody>
                    <a:bodyPr/>
                    <a:lstStyle/>
                    <a:p>
                      <a:pPr algn="ctr" rtl="1"/>
                      <a:r>
                        <a:rPr lang="ar-IQ" dirty="0" smtClean="0"/>
                        <a:t>هابطة</a:t>
                      </a:r>
                      <a:endParaRPr lang="ar-IQ" dirty="0"/>
                    </a:p>
                  </a:txBody>
                  <a:tcPr/>
                </a:tc>
                <a:tc>
                  <a:txBody>
                    <a:bodyPr/>
                    <a:lstStyle/>
                    <a:p>
                      <a:pPr algn="ctr" rtl="1"/>
                      <a:r>
                        <a:rPr lang="ar-IQ" dirty="0" smtClean="0"/>
                        <a:t>مغادرة</a:t>
                      </a:r>
                      <a:endParaRPr lang="ar-IQ" dirty="0"/>
                    </a:p>
                  </a:txBody>
                  <a:tcPr/>
                </a:tc>
                <a:tc>
                  <a:txBody>
                    <a:bodyPr/>
                    <a:lstStyle/>
                    <a:p>
                      <a:pPr algn="ctr" rtl="1"/>
                      <a:r>
                        <a:rPr lang="ar-IQ" dirty="0" smtClean="0">
                          <a:solidFill>
                            <a:srgbClr val="C00000"/>
                          </a:solidFill>
                        </a:rPr>
                        <a:t>خطوط</a:t>
                      </a:r>
                      <a:endParaRPr lang="ar-IQ" dirty="0">
                        <a:solidFill>
                          <a:srgbClr val="C00000"/>
                        </a:solidFill>
                      </a:endParaRPr>
                    </a:p>
                  </a:txBody>
                  <a:tcPr/>
                </a:tc>
                <a:tc>
                  <a:txBody>
                    <a:bodyPr/>
                    <a:lstStyle/>
                    <a:p>
                      <a:pPr algn="ctr" rtl="1"/>
                      <a:r>
                        <a:rPr lang="ar-IQ" dirty="0" smtClean="0"/>
                        <a:t>منشأة</a:t>
                      </a:r>
                      <a:endParaRPr lang="ar-IQ" dirty="0"/>
                    </a:p>
                  </a:txBody>
                  <a:tcPr/>
                </a:tc>
                <a:tc>
                  <a:txBody>
                    <a:bodyPr/>
                    <a:lstStyle/>
                    <a:p>
                      <a:pPr algn="ctr" rtl="1"/>
                      <a:r>
                        <a:rPr lang="ar-IQ" dirty="0" smtClean="0">
                          <a:solidFill>
                            <a:srgbClr val="C00000"/>
                          </a:solidFill>
                        </a:rPr>
                        <a:t>خطوط </a:t>
                      </a:r>
                      <a:endParaRPr lang="ar-IQ" dirty="0">
                        <a:solidFill>
                          <a:srgbClr val="C00000"/>
                        </a:solidFill>
                      </a:endParaRPr>
                    </a:p>
                  </a:txBody>
                  <a:tcPr/>
                </a:tc>
                <a:tc>
                  <a:txBody>
                    <a:bodyPr/>
                    <a:lstStyle/>
                    <a:p>
                      <a:pPr algn="ctr" rtl="1"/>
                      <a:r>
                        <a:rPr lang="ar-IQ" dirty="0" smtClean="0"/>
                        <a:t>منشأة</a:t>
                      </a:r>
                      <a:endParaRPr lang="ar-IQ" dirty="0"/>
                    </a:p>
                  </a:txBody>
                  <a:tcPr/>
                </a:tc>
              </a:tr>
              <a:tr h="541240">
                <a:tc>
                  <a:txBody>
                    <a:bodyPr/>
                    <a:lstStyle/>
                    <a:p>
                      <a:pPr algn="ctr" rtl="1"/>
                      <a:r>
                        <a:rPr lang="ar-IQ" dirty="0" smtClean="0"/>
                        <a:t>2015</a:t>
                      </a:r>
                      <a:endParaRPr lang="ar-IQ" dirty="0"/>
                    </a:p>
                  </a:txBody>
                  <a:tcPr/>
                </a:tc>
                <a:tc>
                  <a:txBody>
                    <a:bodyPr/>
                    <a:lstStyle/>
                    <a:p>
                      <a:pPr algn="ctr" rtl="1"/>
                      <a:r>
                        <a:rPr lang="ar-IQ" b="1" dirty="0" smtClean="0"/>
                        <a:t>18993</a:t>
                      </a:r>
                      <a:endParaRPr lang="ar-IQ" b="1" dirty="0"/>
                    </a:p>
                  </a:txBody>
                  <a:tcPr/>
                </a:tc>
                <a:tc>
                  <a:txBody>
                    <a:bodyPr/>
                    <a:lstStyle/>
                    <a:p>
                      <a:pPr algn="ctr" rtl="1"/>
                      <a:r>
                        <a:rPr lang="ar-IQ" b="1" dirty="0" smtClean="0"/>
                        <a:t>9029</a:t>
                      </a:r>
                      <a:endParaRPr lang="ar-IQ" b="1" dirty="0"/>
                    </a:p>
                  </a:txBody>
                  <a:tcPr/>
                </a:tc>
                <a:tc>
                  <a:txBody>
                    <a:bodyPr/>
                    <a:lstStyle/>
                    <a:p>
                      <a:pPr algn="ctr" rtl="1"/>
                      <a:r>
                        <a:rPr lang="ar-IQ" b="1" dirty="0" smtClean="0">
                          <a:solidFill>
                            <a:srgbClr val="C00000"/>
                          </a:solidFill>
                        </a:rPr>
                        <a:t>3035</a:t>
                      </a:r>
                      <a:endParaRPr lang="ar-IQ" b="1" dirty="0">
                        <a:solidFill>
                          <a:srgbClr val="C00000"/>
                        </a:solidFill>
                      </a:endParaRPr>
                    </a:p>
                  </a:txBody>
                  <a:tcPr/>
                </a:tc>
                <a:tc>
                  <a:txBody>
                    <a:bodyPr/>
                    <a:lstStyle/>
                    <a:p>
                      <a:pPr algn="ctr" rtl="1"/>
                      <a:r>
                        <a:rPr lang="ar-IQ" b="1" dirty="0" smtClean="0"/>
                        <a:t>2027</a:t>
                      </a:r>
                      <a:endParaRPr lang="ar-IQ" b="1" dirty="0"/>
                    </a:p>
                  </a:txBody>
                  <a:tcPr/>
                </a:tc>
                <a:tc>
                  <a:txBody>
                    <a:bodyPr/>
                    <a:lstStyle/>
                    <a:p>
                      <a:pPr algn="ctr" rtl="1"/>
                      <a:r>
                        <a:rPr lang="ar-IQ" b="1" dirty="0" smtClean="0">
                          <a:solidFill>
                            <a:srgbClr val="C00000"/>
                          </a:solidFill>
                        </a:rPr>
                        <a:t>65.6</a:t>
                      </a:r>
                      <a:endParaRPr lang="ar-IQ" b="1" dirty="0">
                        <a:solidFill>
                          <a:srgbClr val="C00000"/>
                        </a:solidFill>
                      </a:endParaRPr>
                    </a:p>
                  </a:txBody>
                  <a:tcPr/>
                </a:tc>
                <a:tc>
                  <a:txBody>
                    <a:bodyPr/>
                    <a:lstStyle/>
                    <a:p>
                      <a:pPr algn="ctr" rtl="1"/>
                      <a:r>
                        <a:rPr lang="ar-IQ" b="1" dirty="0" smtClean="0"/>
                        <a:t>31.6</a:t>
                      </a:r>
                      <a:endParaRPr lang="ar-IQ" b="1" dirty="0"/>
                    </a:p>
                  </a:txBody>
                  <a:tcPr/>
                </a:tc>
              </a:tr>
              <a:tr h="541240">
                <a:tc>
                  <a:txBody>
                    <a:bodyPr/>
                    <a:lstStyle/>
                    <a:p>
                      <a:pPr algn="ctr" rtl="1"/>
                      <a:r>
                        <a:rPr lang="ar-IQ" dirty="0" smtClean="0"/>
                        <a:t>2016</a:t>
                      </a:r>
                      <a:endParaRPr lang="ar-IQ" dirty="0"/>
                    </a:p>
                  </a:txBody>
                  <a:tcPr/>
                </a:tc>
                <a:tc>
                  <a:txBody>
                    <a:bodyPr/>
                    <a:lstStyle/>
                    <a:p>
                      <a:pPr algn="ctr" rtl="1"/>
                      <a:r>
                        <a:rPr lang="ar-IQ" b="1" dirty="0" smtClean="0"/>
                        <a:t>20727</a:t>
                      </a:r>
                      <a:endParaRPr lang="ar-IQ" b="1" dirty="0"/>
                    </a:p>
                  </a:txBody>
                  <a:tcPr/>
                </a:tc>
                <a:tc>
                  <a:txBody>
                    <a:bodyPr/>
                    <a:lstStyle/>
                    <a:p>
                      <a:pPr algn="ctr" rtl="1"/>
                      <a:r>
                        <a:rPr lang="ar-IQ" b="1" dirty="0" smtClean="0"/>
                        <a:t>20961</a:t>
                      </a:r>
                      <a:endParaRPr lang="ar-IQ" b="1" dirty="0"/>
                    </a:p>
                  </a:txBody>
                  <a:tcPr/>
                </a:tc>
                <a:tc>
                  <a:txBody>
                    <a:bodyPr/>
                    <a:lstStyle/>
                    <a:p>
                      <a:pPr algn="ctr" rtl="1"/>
                      <a:r>
                        <a:rPr lang="ar-IQ" b="1" dirty="0" smtClean="0">
                          <a:solidFill>
                            <a:srgbClr val="C00000"/>
                          </a:solidFill>
                        </a:rPr>
                        <a:t>3070</a:t>
                      </a:r>
                      <a:endParaRPr lang="ar-IQ" b="1" dirty="0">
                        <a:solidFill>
                          <a:srgbClr val="C00000"/>
                        </a:solidFill>
                      </a:endParaRPr>
                    </a:p>
                  </a:txBody>
                  <a:tcPr/>
                </a:tc>
                <a:tc>
                  <a:txBody>
                    <a:bodyPr/>
                    <a:lstStyle/>
                    <a:p>
                      <a:pPr algn="ctr" rtl="1"/>
                      <a:r>
                        <a:rPr lang="ar-IQ" b="1" dirty="0" smtClean="0"/>
                        <a:t>2052</a:t>
                      </a:r>
                      <a:endParaRPr lang="ar-IQ" b="1" dirty="0"/>
                    </a:p>
                  </a:txBody>
                  <a:tcPr/>
                </a:tc>
                <a:tc>
                  <a:txBody>
                    <a:bodyPr/>
                    <a:lstStyle/>
                    <a:p>
                      <a:pPr algn="ctr" rtl="1"/>
                      <a:r>
                        <a:rPr lang="ar-IQ" b="1" dirty="0" smtClean="0">
                          <a:solidFill>
                            <a:srgbClr val="C00000"/>
                          </a:solidFill>
                        </a:rPr>
                        <a:t>63.3</a:t>
                      </a:r>
                      <a:endParaRPr lang="ar-IQ" b="1" dirty="0">
                        <a:solidFill>
                          <a:srgbClr val="C00000"/>
                        </a:solidFill>
                      </a:endParaRPr>
                    </a:p>
                  </a:txBody>
                  <a:tcPr/>
                </a:tc>
                <a:tc>
                  <a:txBody>
                    <a:bodyPr/>
                    <a:lstStyle/>
                    <a:p>
                      <a:pPr algn="ctr" rtl="1"/>
                      <a:r>
                        <a:rPr lang="ar-IQ" b="1" dirty="0" smtClean="0"/>
                        <a:t>29.9</a:t>
                      </a:r>
                      <a:endParaRPr lang="ar-IQ" b="1" dirty="0"/>
                    </a:p>
                  </a:txBody>
                  <a:tcPr/>
                </a:tc>
              </a:tr>
              <a:tr h="541240">
                <a:tc>
                  <a:txBody>
                    <a:bodyPr/>
                    <a:lstStyle/>
                    <a:p>
                      <a:pPr algn="ctr" rtl="1"/>
                      <a:r>
                        <a:rPr lang="ar-IQ" dirty="0" smtClean="0"/>
                        <a:t>2017</a:t>
                      </a:r>
                      <a:endParaRPr lang="ar-IQ" dirty="0"/>
                    </a:p>
                  </a:txBody>
                  <a:tcPr/>
                </a:tc>
                <a:tc>
                  <a:txBody>
                    <a:bodyPr/>
                    <a:lstStyle/>
                    <a:p>
                      <a:pPr algn="ctr" rtl="1"/>
                      <a:r>
                        <a:rPr lang="ar-IQ" b="1" dirty="0" smtClean="0"/>
                        <a:t>18400</a:t>
                      </a:r>
                      <a:endParaRPr lang="ar-IQ" b="1" dirty="0"/>
                    </a:p>
                  </a:txBody>
                  <a:tcPr/>
                </a:tc>
                <a:tc>
                  <a:txBody>
                    <a:bodyPr/>
                    <a:lstStyle/>
                    <a:p>
                      <a:pPr algn="ctr" rtl="1"/>
                      <a:r>
                        <a:rPr lang="ar-IQ" b="1" dirty="0" smtClean="0"/>
                        <a:t>18533</a:t>
                      </a:r>
                      <a:endParaRPr lang="ar-IQ" b="1" dirty="0"/>
                    </a:p>
                  </a:txBody>
                  <a:tcPr/>
                </a:tc>
                <a:tc>
                  <a:txBody>
                    <a:bodyPr/>
                    <a:lstStyle/>
                    <a:p>
                      <a:pPr algn="ctr" rtl="1"/>
                      <a:r>
                        <a:rPr lang="ar-IQ" b="1" dirty="0" smtClean="0">
                          <a:solidFill>
                            <a:srgbClr val="C00000"/>
                          </a:solidFill>
                        </a:rPr>
                        <a:t>3128</a:t>
                      </a:r>
                      <a:endParaRPr lang="ar-IQ" b="1" dirty="0">
                        <a:solidFill>
                          <a:srgbClr val="C00000"/>
                        </a:solidFill>
                      </a:endParaRPr>
                    </a:p>
                  </a:txBody>
                  <a:tcPr/>
                </a:tc>
                <a:tc>
                  <a:txBody>
                    <a:bodyPr/>
                    <a:lstStyle/>
                    <a:p>
                      <a:pPr algn="ctr" rtl="1"/>
                      <a:r>
                        <a:rPr lang="ar-IQ" b="1" dirty="0" smtClean="0"/>
                        <a:t>2087</a:t>
                      </a:r>
                      <a:endParaRPr lang="ar-IQ" b="1" dirty="0"/>
                    </a:p>
                  </a:txBody>
                  <a:tcPr/>
                </a:tc>
                <a:tc>
                  <a:txBody>
                    <a:bodyPr/>
                    <a:lstStyle/>
                    <a:p>
                      <a:pPr algn="ctr" rtl="1"/>
                      <a:r>
                        <a:rPr lang="ar-IQ" b="1" dirty="0" smtClean="0">
                          <a:solidFill>
                            <a:srgbClr val="C00000"/>
                          </a:solidFill>
                        </a:rPr>
                        <a:t>67.2</a:t>
                      </a:r>
                      <a:endParaRPr lang="ar-IQ" b="1" dirty="0">
                        <a:solidFill>
                          <a:srgbClr val="C00000"/>
                        </a:solidFill>
                      </a:endParaRPr>
                    </a:p>
                  </a:txBody>
                  <a:tcPr/>
                </a:tc>
                <a:tc>
                  <a:txBody>
                    <a:bodyPr/>
                    <a:lstStyle/>
                    <a:p>
                      <a:pPr algn="ctr" rtl="1"/>
                      <a:r>
                        <a:rPr lang="ar-IQ" b="1" dirty="0" smtClean="0"/>
                        <a:t>29.3</a:t>
                      </a:r>
                      <a:endParaRPr lang="ar-IQ" b="1" dirty="0"/>
                    </a:p>
                  </a:txBody>
                  <a:tcPr/>
                </a:tc>
              </a:tr>
              <a:tr h="541240">
                <a:tc>
                  <a:txBody>
                    <a:bodyPr/>
                    <a:lstStyle/>
                    <a:p>
                      <a:pPr algn="ctr" rtl="1"/>
                      <a:r>
                        <a:rPr lang="ar-IQ" dirty="0" smtClean="0"/>
                        <a:t>2018</a:t>
                      </a:r>
                      <a:endParaRPr lang="ar-IQ" dirty="0"/>
                    </a:p>
                  </a:txBody>
                  <a:tcPr/>
                </a:tc>
                <a:tc>
                  <a:txBody>
                    <a:bodyPr/>
                    <a:lstStyle/>
                    <a:p>
                      <a:pPr algn="ctr" rtl="1"/>
                      <a:r>
                        <a:rPr lang="ar-IQ" b="1" dirty="0" smtClean="0"/>
                        <a:t>20830</a:t>
                      </a:r>
                      <a:endParaRPr lang="ar-IQ" b="1" dirty="0"/>
                    </a:p>
                  </a:txBody>
                  <a:tcPr/>
                </a:tc>
                <a:tc>
                  <a:txBody>
                    <a:bodyPr/>
                    <a:lstStyle/>
                    <a:p>
                      <a:pPr algn="ctr" rtl="1"/>
                      <a:r>
                        <a:rPr lang="ar-IQ" b="1" dirty="0" smtClean="0"/>
                        <a:t>20806</a:t>
                      </a:r>
                      <a:endParaRPr lang="ar-IQ" b="1" dirty="0"/>
                    </a:p>
                  </a:txBody>
                  <a:tcPr/>
                </a:tc>
                <a:tc>
                  <a:txBody>
                    <a:bodyPr/>
                    <a:lstStyle/>
                    <a:p>
                      <a:pPr algn="ctr" rtl="1"/>
                      <a:r>
                        <a:rPr lang="ar-IQ" b="1" dirty="0" smtClean="0">
                          <a:solidFill>
                            <a:srgbClr val="C00000"/>
                          </a:solidFill>
                        </a:rPr>
                        <a:t>3137</a:t>
                      </a:r>
                      <a:endParaRPr lang="ar-IQ" b="1" dirty="0">
                        <a:solidFill>
                          <a:srgbClr val="C00000"/>
                        </a:solidFill>
                      </a:endParaRPr>
                    </a:p>
                  </a:txBody>
                  <a:tcPr/>
                </a:tc>
                <a:tc>
                  <a:txBody>
                    <a:bodyPr/>
                    <a:lstStyle/>
                    <a:p>
                      <a:pPr algn="ctr" rtl="1"/>
                      <a:r>
                        <a:rPr lang="ar-IQ" b="1" dirty="0" smtClean="0"/>
                        <a:t>1618</a:t>
                      </a:r>
                      <a:endParaRPr lang="ar-IQ" b="1" dirty="0"/>
                    </a:p>
                  </a:txBody>
                  <a:tcPr/>
                </a:tc>
                <a:tc>
                  <a:txBody>
                    <a:bodyPr/>
                    <a:lstStyle/>
                    <a:p>
                      <a:pPr algn="ctr" rtl="1"/>
                      <a:r>
                        <a:rPr lang="ar-IQ" b="1" dirty="0" smtClean="0">
                          <a:solidFill>
                            <a:srgbClr val="C00000"/>
                          </a:solidFill>
                        </a:rPr>
                        <a:t>67.4</a:t>
                      </a:r>
                      <a:endParaRPr lang="ar-IQ" b="1" dirty="0">
                        <a:solidFill>
                          <a:srgbClr val="C00000"/>
                        </a:solidFill>
                      </a:endParaRPr>
                    </a:p>
                  </a:txBody>
                  <a:tcPr/>
                </a:tc>
                <a:tc>
                  <a:txBody>
                    <a:bodyPr/>
                    <a:lstStyle/>
                    <a:p>
                      <a:pPr algn="ctr" rtl="1"/>
                      <a:r>
                        <a:rPr lang="ar-IQ" b="1" dirty="0" smtClean="0"/>
                        <a:t>22.7</a:t>
                      </a:r>
                      <a:endParaRPr lang="ar-IQ" b="1"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r>
              <a:rPr lang="ar-IQ" sz="4400" dirty="0" smtClean="0">
                <a:solidFill>
                  <a:srgbClr val="FFFF00"/>
                </a:solidFill>
              </a:rPr>
              <a:t>ب . نشاط وعمل النقل الجوي</a:t>
            </a:r>
            <a:endParaRPr lang="ar-IQ" sz="4400" dirty="0">
              <a:solidFill>
                <a:srgbClr val="FFFF00"/>
              </a:solidFill>
            </a:endParaRPr>
          </a:p>
        </p:txBody>
      </p:sp>
      <p:sp>
        <p:nvSpPr>
          <p:cNvPr id="3" name="عنوان فرعي 2"/>
          <p:cNvSpPr>
            <a:spLocks noGrp="1"/>
          </p:cNvSpPr>
          <p:nvPr>
            <p:ph type="subTitle" idx="1"/>
          </p:nvPr>
        </p:nvSpPr>
        <p:spPr>
          <a:xfrm>
            <a:off x="285720" y="1071546"/>
            <a:ext cx="8429684" cy="5429288"/>
          </a:xfrm>
        </p:spPr>
        <p:txBody>
          <a:bodyPr>
            <a:normAutofit/>
          </a:bodyPr>
          <a:lstStyle/>
          <a:p>
            <a:pPr algn="just"/>
            <a:endParaRPr lang="ar-IQ" sz="20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graphicFrame>
        <p:nvGraphicFramePr>
          <p:cNvPr id="8" name="جدول 7"/>
          <p:cNvGraphicFramePr>
            <a:graphicFrameLocks noGrp="1"/>
          </p:cNvGraphicFramePr>
          <p:nvPr/>
        </p:nvGraphicFramePr>
        <p:xfrm>
          <a:off x="642909" y="1214422"/>
          <a:ext cx="8072495" cy="5017873"/>
        </p:xfrm>
        <a:graphic>
          <a:graphicData uri="http://schemas.openxmlformats.org/drawingml/2006/table">
            <a:tbl>
              <a:tblPr rtl="1" firstRow="1" bandRow="1">
                <a:tableStyleId>{5C22544A-7EE6-4342-B048-85BDC9FD1C3A}</a:tableStyleId>
              </a:tblPr>
              <a:tblGrid>
                <a:gridCol w="884707"/>
                <a:gridCol w="1285784"/>
                <a:gridCol w="1260654"/>
                <a:gridCol w="1078820"/>
                <a:gridCol w="1116396"/>
                <a:gridCol w="1141549"/>
                <a:gridCol w="1304585"/>
              </a:tblGrid>
              <a:tr h="2073265">
                <a:tc rowSpan="2">
                  <a:txBody>
                    <a:bodyPr/>
                    <a:lstStyle/>
                    <a:p>
                      <a:pPr algn="ctr" rtl="1"/>
                      <a:endParaRPr lang="ar-IQ" dirty="0" smtClean="0"/>
                    </a:p>
                    <a:p>
                      <a:pPr algn="ctr" rtl="1"/>
                      <a:endParaRPr lang="ar-IQ" dirty="0" smtClean="0"/>
                    </a:p>
                    <a:p>
                      <a:pPr algn="ctr" rtl="1"/>
                      <a:endParaRPr lang="ar-IQ" dirty="0" smtClean="0"/>
                    </a:p>
                    <a:p>
                      <a:pPr algn="ctr" rtl="1"/>
                      <a:endParaRPr lang="ar-IQ" dirty="0" smtClean="0"/>
                    </a:p>
                    <a:p>
                      <a:pPr algn="ctr" rtl="1"/>
                      <a:r>
                        <a:rPr lang="ar-IQ" dirty="0" smtClean="0"/>
                        <a:t>السنة</a:t>
                      </a:r>
                      <a:endParaRPr lang="ar-IQ" dirty="0"/>
                    </a:p>
                  </a:txBody>
                  <a:tcPr/>
                </a:tc>
                <a:tc gridSpan="2">
                  <a:txBody>
                    <a:bodyPr/>
                    <a:lstStyle/>
                    <a:p>
                      <a:pPr algn="ctr" rtl="1"/>
                      <a:endParaRPr lang="ar-IQ" dirty="0" smtClean="0"/>
                    </a:p>
                    <a:p>
                      <a:pPr algn="ctr" rtl="1"/>
                      <a:endParaRPr lang="ar-IQ" dirty="0" smtClean="0"/>
                    </a:p>
                    <a:p>
                      <a:pPr algn="ctr" rtl="1"/>
                      <a:endParaRPr lang="ar-IQ" dirty="0" smtClean="0"/>
                    </a:p>
                    <a:p>
                      <a:pPr algn="ctr" rtl="1"/>
                      <a:r>
                        <a:rPr lang="ar-IQ" dirty="0" smtClean="0"/>
                        <a:t>إجمالي</a:t>
                      </a:r>
                      <a:r>
                        <a:rPr lang="ar-IQ" baseline="0" dirty="0" smtClean="0"/>
                        <a:t> الإيرادات </a:t>
                      </a:r>
                    </a:p>
                    <a:p>
                      <a:pPr algn="ctr" rtl="1"/>
                      <a:r>
                        <a:rPr lang="ar-IQ" baseline="0" dirty="0" smtClean="0"/>
                        <a:t>مليار دينار</a:t>
                      </a:r>
                      <a:endParaRPr lang="ar-IQ" dirty="0" smtClean="0"/>
                    </a:p>
                  </a:txBody>
                  <a:tcPr/>
                </a:tc>
                <a:tc hMerge="1">
                  <a:txBody>
                    <a:bodyPr/>
                    <a:lstStyle/>
                    <a:p>
                      <a:pPr rtl="1"/>
                      <a:endParaRPr lang="ar-IQ" dirty="0"/>
                    </a:p>
                  </a:txBody>
                  <a:tcPr/>
                </a:tc>
                <a:tc gridSpan="2">
                  <a:txBody>
                    <a:bodyPr/>
                    <a:lstStyle/>
                    <a:p>
                      <a:pPr algn="ctr" rtl="1"/>
                      <a:endParaRPr lang="ar-IQ" dirty="0" smtClean="0"/>
                    </a:p>
                    <a:p>
                      <a:pPr algn="ctr" rtl="1"/>
                      <a:endParaRPr lang="ar-IQ" dirty="0" smtClean="0"/>
                    </a:p>
                    <a:p>
                      <a:pPr algn="ctr" rtl="1"/>
                      <a:endParaRPr lang="ar-IQ" dirty="0" smtClean="0"/>
                    </a:p>
                    <a:p>
                      <a:pPr algn="ctr" rtl="1"/>
                      <a:r>
                        <a:rPr lang="ar-IQ" dirty="0" smtClean="0"/>
                        <a:t>إجمالي المصروفات </a:t>
                      </a:r>
                    </a:p>
                    <a:p>
                      <a:pPr algn="ctr" rtl="1"/>
                      <a:r>
                        <a:rPr lang="ar-IQ" baseline="0" dirty="0" smtClean="0"/>
                        <a:t>مليار دينار</a:t>
                      </a:r>
                    </a:p>
                    <a:p>
                      <a:pPr algn="ctr" rtl="1"/>
                      <a:endParaRPr lang="ar-IQ" dirty="0"/>
                    </a:p>
                  </a:txBody>
                  <a:tcPr/>
                </a:tc>
                <a:tc hMerge="1">
                  <a:txBody>
                    <a:bodyPr/>
                    <a:lstStyle/>
                    <a:p>
                      <a:pPr rtl="1"/>
                      <a:endParaRPr lang="ar-IQ" dirty="0"/>
                    </a:p>
                  </a:txBody>
                  <a:tcPr/>
                </a:tc>
                <a:tc gridSpan="2">
                  <a:txBody>
                    <a:bodyPr/>
                    <a:lstStyle/>
                    <a:p>
                      <a:pPr algn="ctr" rtl="1"/>
                      <a:endParaRPr lang="ar-IQ" dirty="0" smtClean="0"/>
                    </a:p>
                    <a:p>
                      <a:pPr algn="ctr" rtl="1"/>
                      <a:endParaRPr lang="ar-IQ" dirty="0" smtClean="0"/>
                    </a:p>
                    <a:p>
                      <a:pPr algn="ctr" rtl="1"/>
                      <a:endParaRPr lang="ar-IQ" dirty="0" smtClean="0"/>
                    </a:p>
                    <a:p>
                      <a:pPr algn="ctr" rtl="1"/>
                      <a:r>
                        <a:rPr lang="ar-IQ" dirty="0" smtClean="0"/>
                        <a:t>الأرباح</a:t>
                      </a:r>
                      <a:r>
                        <a:rPr lang="ar-IQ" baseline="0" dirty="0" smtClean="0"/>
                        <a:t> الصافية</a:t>
                      </a:r>
                    </a:p>
                    <a:p>
                      <a:pPr algn="ctr" rtl="1"/>
                      <a:r>
                        <a:rPr lang="ar-IQ" baseline="0" dirty="0" smtClean="0"/>
                        <a:t>مليار دينار</a:t>
                      </a:r>
                      <a:endParaRPr lang="ar-IQ" dirty="0"/>
                    </a:p>
                  </a:txBody>
                  <a:tcPr/>
                </a:tc>
                <a:tc hMerge="1">
                  <a:txBody>
                    <a:bodyPr/>
                    <a:lstStyle/>
                    <a:p>
                      <a:pPr rtl="1"/>
                      <a:endParaRPr lang="ar-IQ" dirty="0"/>
                    </a:p>
                  </a:txBody>
                  <a:tcPr/>
                </a:tc>
              </a:tr>
              <a:tr h="589740">
                <a:tc vMerge="1">
                  <a:txBody>
                    <a:bodyPr/>
                    <a:lstStyle/>
                    <a:p>
                      <a:pPr rtl="1"/>
                      <a:endParaRPr lang="ar-IQ" dirty="0"/>
                    </a:p>
                  </a:txBody>
                  <a:tcPr/>
                </a:tc>
                <a:tc>
                  <a:txBody>
                    <a:bodyPr/>
                    <a:lstStyle/>
                    <a:p>
                      <a:pPr algn="ctr" rtl="1"/>
                      <a:r>
                        <a:rPr lang="ar-IQ" dirty="0" smtClean="0"/>
                        <a:t>خطوط</a:t>
                      </a:r>
                      <a:endParaRPr lang="ar-IQ" dirty="0"/>
                    </a:p>
                  </a:txBody>
                  <a:tcPr/>
                </a:tc>
                <a:tc>
                  <a:txBody>
                    <a:bodyPr/>
                    <a:lstStyle/>
                    <a:p>
                      <a:pPr algn="ctr" rtl="1"/>
                      <a:r>
                        <a:rPr lang="ar-IQ" dirty="0" smtClean="0">
                          <a:solidFill>
                            <a:srgbClr val="C00000"/>
                          </a:solidFill>
                        </a:rPr>
                        <a:t>منشأة</a:t>
                      </a:r>
                      <a:endParaRPr lang="ar-IQ" dirty="0">
                        <a:solidFill>
                          <a:srgbClr val="C00000"/>
                        </a:solidFill>
                      </a:endParaRPr>
                    </a:p>
                  </a:txBody>
                  <a:tcPr/>
                </a:tc>
                <a:tc>
                  <a:txBody>
                    <a:bodyPr/>
                    <a:lstStyle/>
                    <a:p>
                      <a:pPr algn="ctr" rtl="1"/>
                      <a:r>
                        <a:rPr lang="ar-IQ" dirty="0" smtClean="0"/>
                        <a:t>خطوط</a:t>
                      </a:r>
                      <a:endParaRPr lang="ar-IQ" dirty="0"/>
                    </a:p>
                  </a:txBody>
                  <a:tcPr/>
                </a:tc>
                <a:tc>
                  <a:txBody>
                    <a:bodyPr/>
                    <a:lstStyle/>
                    <a:p>
                      <a:pPr algn="ctr" rtl="1"/>
                      <a:r>
                        <a:rPr lang="ar-IQ" dirty="0" smtClean="0"/>
                        <a:t>منشأة</a:t>
                      </a:r>
                      <a:endParaRPr lang="ar-IQ" dirty="0"/>
                    </a:p>
                  </a:txBody>
                  <a:tcPr/>
                </a:tc>
                <a:tc>
                  <a:txBody>
                    <a:bodyPr/>
                    <a:lstStyle/>
                    <a:p>
                      <a:pPr algn="ctr" rtl="1"/>
                      <a:r>
                        <a:rPr lang="ar-IQ" dirty="0" smtClean="0"/>
                        <a:t>خطوط </a:t>
                      </a:r>
                      <a:endParaRPr lang="ar-IQ" dirty="0"/>
                    </a:p>
                  </a:txBody>
                  <a:tcPr/>
                </a:tc>
                <a:tc>
                  <a:txBody>
                    <a:bodyPr/>
                    <a:lstStyle/>
                    <a:p>
                      <a:pPr algn="ctr" rtl="1"/>
                      <a:r>
                        <a:rPr lang="ar-IQ" dirty="0" smtClean="0">
                          <a:solidFill>
                            <a:srgbClr val="C00000"/>
                          </a:solidFill>
                        </a:rPr>
                        <a:t>منشأة</a:t>
                      </a:r>
                      <a:endParaRPr lang="ar-IQ" dirty="0">
                        <a:solidFill>
                          <a:srgbClr val="C00000"/>
                        </a:solidFill>
                      </a:endParaRPr>
                    </a:p>
                  </a:txBody>
                  <a:tcPr/>
                </a:tc>
              </a:tr>
              <a:tr h="588717">
                <a:tc>
                  <a:txBody>
                    <a:bodyPr/>
                    <a:lstStyle/>
                    <a:p>
                      <a:pPr algn="ctr" rtl="1"/>
                      <a:r>
                        <a:rPr lang="ar-IQ" dirty="0" smtClean="0"/>
                        <a:t>2015</a:t>
                      </a:r>
                      <a:endParaRPr lang="ar-IQ" dirty="0"/>
                    </a:p>
                  </a:txBody>
                  <a:tcPr/>
                </a:tc>
                <a:tc>
                  <a:txBody>
                    <a:bodyPr/>
                    <a:lstStyle/>
                    <a:p>
                      <a:pPr algn="ctr" rtl="1"/>
                      <a:r>
                        <a:rPr lang="ar-IQ" b="1" dirty="0" smtClean="0"/>
                        <a:t>579.3</a:t>
                      </a:r>
                      <a:endParaRPr lang="ar-IQ" b="1" dirty="0"/>
                    </a:p>
                  </a:txBody>
                  <a:tcPr/>
                </a:tc>
                <a:tc>
                  <a:txBody>
                    <a:bodyPr/>
                    <a:lstStyle/>
                    <a:p>
                      <a:pPr algn="ctr" rtl="1"/>
                      <a:r>
                        <a:rPr lang="ar-IQ" b="1" dirty="0" smtClean="0">
                          <a:solidFill>
                            <a:srgbClr val="C00000"/>
                          </a:solidFill>
                        </a:rPr>
                        <a:t>49.8</a:t>
                      </a:r>
                      <a:endParaRPr lang="ar-IQ" b="1" dirty="0">
                        <a:solidFill>
                          <a:srgbClr val="C00000"/>
                        </a:solidFill>
                      </a:endParaRPr>
                    </a:p>
                  </a:txBody>
                  <a:tcPr/>
                </a:tc>
                <a:tc>
                  <a:txBody>
                    <a:bodyPr/>
                    <a:lstStyle/>
                    <a:p>
                      <a:pPr algn="ctr" rtl="1"/>
                      <a:r>
                        <a:rPr lang="ar-IQ" b="1" dirty="0" smtClean="0"/>
                        <a:t>125.9</a:t>
                      </a:r>
                      <a:endParaRPr lang="ar-IQ" b="1" dirty="0"/>
                    </a:p>
                  </a:txBody>
                  <a:tcPr/>
                </a:tc>
                <a:tc>
                  <a:txBody>
                    <a:bodyPr/>
                    <a:lstStyle/>
                    <a:p>
                      <a:pPr algn="ctr" rtl="1"/>
                      <a:r>
                        <a:rPr lang="ar-IQ" b="1" dirty="0" smtClean="0">
                          <a:solidFill>
                            <a:srgbClr val="C00000"/>
                          </a:solidFill>
                        </a:rPr>
                        <a:t>98.7</a:t>
                      </a:r>
                      <a:endParaRPr lang="ar-IQ" b="1" dirty="0">
                        <a:solidFill>
                          <a:srgbClr val="C00000"/>
                        </a:solidFill>
                      </a:endParaRPr>
                    </a:p>
                  </a:txBody>
                  <a:tcPr/>
                </a:tc>
                <a:tc>
                  <a:txBody>
                    <a:bodyPr/>
                    <a:lstStyle/>
                    <a:p>
                      <a:pPr algn="ctr" rtl="1"/>
                      <a:r>
                        <a:rPr lang="ar-IQ" b="1" dirty="0" smtClean="0"/>
                        <a:t>453.4</a:t>
                      </a:r>
                      <a:endParaRPr lang="ar-IQ" b="1" dirty="0"/>
                    </a:p>
                  </a:txBody>
                  <a:tcPr/>
                </a:tc>
                <a:tc>
                  <a:txBody>
                    <a:bodyPr/>
                    <a:lstStyle/>
                    <a:p>
                      <a:pPr algn="ctr" rtl="1"/>
                      <a:r>
                        <a:rPr lang="ar-IQ" b="1" dirty="0" smtClean="0">
                          <a:solidFill>
                            <a:srgbClr val="C00000"/>
                          </a:solidFill>
                        </a:rPr>
                        <a:t>(48.9)</a:t>
                      </a:r>
                      <a:endParaRPr lang="ar-IQ" b="1" dirty="0">
                        <a:solidFill>
                          <a:srgbClr val="C00000"/>
                        </a:solidFill>
                      </a:endParaRPr>
                    </a:p>
                  </a:txBody>
                  <a:tcPr/>
                </a:tc>
              </a:tr>
              <a:tr h="588717">
                <a:tc>
                  <a:txBody>
                    <a:bodyPr/>
                    <a:lstStyle/>
                    <a:p>
                      <a:pPr algn="ctr" rtl="1"/>
                      <a:r>
                        <a:rPr lang="ar-IQ" dirty="0" smtClean="0"/>
                        <a:t>2016</a:t>
                      </a:r>
                      <a:endParaRPr lang="ar-IQ" dirty="0"/>
                    </a:p>
                  </a:txBody>
                  <a:tcPr/>
                </a:tc>
                <a:tc>
                  <a:txBody>
                    <a:bodyPr/>
                    <a:lstStyle/>
                    <a:p>
                      <a:pPr algn="ctr" rtl="1"/>
                      <a:r>
                        <a:rPr lang="ar-IQ" b="1" dirty="0" smtClean="0"/>
                        <a:t>446.8</a:t>
                      </a:r>
                      <a:endParaRPr lang="ar-IQ" b="1" dirty="0"/>
                    </a:p>
                  </a:txBody>
                  <a:tcPr/>
                </a:tc>
                <a:tc>
                  <a:txBody>
                    <a:bodyPr/>
                    <a:lstStyle/>
                    <a:p>
                      <a:pPr algn="ctr" rtl="1"/>
                      <a:r>
                        <a:rPr lang="ar-IQ" b="1" dirty="0" smtClean="0">
                          <a:solidFill>
                            <a:srgbClr val="C00000"/>
                          </a:solidFill>
                        </a:rPr>
                        <a:t>56.6</a:t>
                      </a:r>
                      <a:endParaRPr lang="ar-IQ" b="1" dirty="0">
                        <a:solidFill>
                          <a:srgbClr val="C00000"/>
                        </a:solidFill>
                      </a:endParaRPr>
                    </a:p>
                  </a:txBody>
                  <a:tcPr/>
                </a:tc>
                <a:tc>
                  <a:txBody>
                    <a:bodyPr/>
                    <a:lstStyle/>
                    <a:p>
                      <a:pPr algn="ctr" rtl="1"/>
                      <a:r>
                        <a:rPr lang="ar-IQ" b="1" dirty="0" smtClean="0"/>
                        <a:t>143.0</a:t>
                      </a:r>
                      <a:endParaRPr lang="ar-IQ" b="1" dirty="0"/>
                    </a:p>
                  </a:txBody>
                  <a:tcPr/>
                </a:tc>
                <a:tc>
                  <a:txBody>
                    <a:bodyPr/>
                    <a:lstStyle/>
                    <a:p>
                      <a:pPr algn="ctr" rtl="1"/>
                      <a:r>
                        <a:rPr lang="ar-IQ" b="1" dirty="0" smtClean="0">
                          <a:solidFill>
                            <a:srgbClr val="C00000"/>
                          </a:solidFill>
                        </a:rPr>
                        <a:t>110.6</a:t>
                      </a:r>
                      <a:endParaRPr lang="ar-IQ" b="1" dirty="0">
                        <a:solidFill>
                          <a:srgbClr val="C00000"/>
                        </a:solidFill>
                      </a:endParaRPr>
                    </a:p>
                  </a:txBody>
                  <a:tcPr/>
                </a:tc>
                <a:tc>
                  <a:txBody>
                    <a:bodyPr/>
                    <a:lstStyle/>
                    <a:p>
                      <a:pPr algn="ctr" rtl="1"/>
                      <a:r>
                        <a:rPr lang="ar-IQ" b="1" dirty="0" smtClean="0"/>
                        <a:t>303.8</a:t>
                      </a:r>
                      <a:endParaRPr lang="ar-IQ" b="1" dirty="0"/>
                    </a:p>
                  </a:txBody>
                  <a:tcPr/>
                </a:tc>
                <a:tc>
                  <a:txBody>
                    <a:bodyPr/>
                    <a:lstStyle/>
                    <a:p>
                      <a:pPr algn="ctr" rtl="1"/>
                      <a:r>
                        <a:rPr lang="ar-IQ" b="1" dirty="0" smtClean="0">
                          <a:solidFill>
                            <a:srgbClr val="C00000"/>
                          </a:solidFill>
                        </a:rPr>
                        <a:t>(54.0)</a:t>
                      </a:r>
                      <a:endParaRPr lang="ar-IQ" b="1" dirty="0">
                        <a:solidFill>
                          <a:srgbClr val="C00000"/>
                        </a:solidFill>
                      </a:endParaRPr>
                    </a:p>
                  </a:txBody>
                  <a:tcPr/>
                </a:tc>
              </a:tr>
              <a:tr h="588717">
                <a:tc>
                  <a:txBody>
                    <a:bodyPr/>
                    <a:lstStyle/>
                    <a:p>
                      <a:pPr algn="ctr" rtl="1"/>
                      <a:r>
                        <a:rPr lang="ar-IQ" dirty="0" smtClean="0"/>
                        <a:t>2017</a:t>
                      </a:r>
                      <a:endParaRPr lang="ar-IQ" dirty="0"/>
                    </a:p>
                  </a:txBody>
                  <a:tcPr/>
                </a:tc>
                <a:tc>
                  <a:txBody>
                    <a:bodyPr/>
                    <a:lstStyle/>
                    <a:p>
                      <a:pPr algn="ctr" rtl="1"/>
                      <a:r>
                        <a:rPr lang="ar-IQ" b="1" dirty="0" smtClean="0"/>
                        <a:t>573.8</a:t>
                      </a:r>
                      <a:endParaRPr lang="ar-IQ" b="1" dirty="0"/>
                    </a:p>
                  </a:txBody>
                  <a:tcPr/>
                </a:tc>
                <a:tc>
                  <a:txBody>
                    <a:bodyPr/>
                    <a:lstStyle/>
                    <a:p>
                      <a:pPr algn="ctr" rtl="1"/>
                      <a:r>
                        <a:rPr lang="ar-IQ" b="1" dirty="0" smtClean="0">
                          <a:solidFill>
                            <a:srgbClr val="C00000"/>
                          </a:solidFill>
                        </a:rPr>
                        <a:t>65.1</a:t>
                      </a:r>
                      <a:endParaRPr lang="ar-IQ" b="1" dirty="0">
                        <a:solidFill>
                          <a:srgbClr val="C00000"/>
                        </a:solidFill>
                      </a:endParaRPr>
                    </a:p>
                  </a:txBody>
                  <a:tcPr/>
                </a:tc>
                <a:tc>
                  <a:txBody>
                    <a:bodyPr/>
                    <a:lstStyle/>
                    <a:p>
                      <a:pPr algn="ctr" rtl="1"/>
                      <a:r>
                        <a:rPr lang="ar-IQ" b="1" dirty="0" smtClean="0"/>
                        <a:t>132.4</a:t>
                      </a:r>
                      <a:endParaRPr lang="ar-IQ" b="1" dirty="0"/>
                    </a:p>
                  </a:txBody>
                  <a:tcPr/>
                </a:tc>
                <a:tc>
                  <a:txBody>
                    <a:bodyPr/>
                    <a:lstStyle/>
                    <a:p>
                      <a:pPr algn="ctr" rtl="1"/>
                      <a:r>
                        <a:rPr lang="ar-IQ" b="1" dirty="0" smtClean="0">
                          <a:solidFill>
                            <a:srgbClr val="C00000"/>
                          </a:solidFill>
                        </a:rPr>
                        <a:t>92.1</a:t>
                      </a:r>
                      <a:endParaRPr lang="ar-IQ" b="1" dirty="0">
                        <a:solidFill>
                          <a:srgbClr val="C00000"/>
                        </a:solidFill>
                      </a:endParaRPr>
                    </a:p>
                  </a:txBody>
                  <a:tcPr/>
                </a:tc>
                <a:tc>
                  <a:txBody>
                    <a:bodyPr/>
                    <a:lstStyle/>
                    <a:p>
                      <a:pPr algn="ctr" rtl="1"/>
                      <a:r>
                        <a:rPr lang="ar-IQ" b="1" dirty="0" smtClean="0"/>
                        <a:t>441.4</a:t>
                      </a:r>
                      <a:endParaRPr lang="ar-IQ" b="1" dirty="0"/>
                    </a:p>
                  </a:txBody>
                  <a:tcPr/>
                </a:tc>
                <a:tc>
                  <a:txBody>
                    <a:bodyPr/>
                    <a:lstStyle/>
                    <a:p>
                      <a:pPr algn="ctr" rtl="1"/>
                      <a:r>
                        <a:rPr lang="ar-IQ" b="1" dirty="0" smtClean="0">
                          <a:solidFill>
                            <a:srgbClr val="C00000"/>
                          </a:solidFill>
                        </a:rPr>
                        <a:t>(27.0)</a:t>
                      </a:r>
                      <a:endParaRPr lang="ar-IQ" b="1" dirty="0">
                        <a:solidFill>
                          <a:srgbClr val="C00000"/>
                        </a:solidFill>
                      </a:endParaRPr>
                    </a:p>
                  </a:txBody>
                  <a:tcPr/>
                </a:tc>
              </a:tr>
              <a:tr h="588717">
                <a:tc>
                  <a:txBody>
                    <a:bodyPr/>
                    <a:lstStyle/>
                    <a:p>
                      <a:pPr algn="ctr" rtl="1"/>
                      <a:r>
                        <a:rPr lang="ar-IQ" dirty="0" smtClean="0"/>
                        <a:t>2018</a:t>
                      </a:r>
                      <a:endParaRPr lang="ar-IQ" dirty="0"/>
                    </a:p>
                  </a:txBody>
                  <a:tcPr/>
                </a:tc>
                <a:tc>
                  <a:txBody>
                    <a:bodyPr/>
                    <a:lstStyle/>
                    <a:p>
                      <a:pPr algn="ctr" rtl="1"/>
                      <a:r>
                        <a:rPr lang="ar-IQ" b="1" dirty="0" smtClean="0"/>
                        <a:t>518.1</a:t>
                      </a:r>
                      <a:endParaRPr lang="ar-IQ" b="1" dirty="0"/>
                    </a:p>
                  </a:txBody>
                  <a:tcPr/>
                </a:tc>
                <a:tc>
                  <a:txBody>
                    <a:bodyPr/>
                    <a:lstStyle/>
                    <a:p>
                      <a:pPr algn="ctr" rtl="1"/>
                      <a:r>
                        <a:rPr lang="ar-IQ" b="1" dirty="0" smtClean="0">
                          <a:solidFill>
                            <a:srgbClr val="C00000"/>
                          </a:solidFill>
                        </a:rPr>
                        <a:t>76.4</a:t>
                      </a:r>
                      <a:endParaRPr lang="ar-IQ" b="1" dirty="0">
                        <a:solidFill>
                          <a:srgbClr val="C00000"/>
                        </a:solidFill>
                      </a:endParaRPr>
                    </a:p>
                  </a:txBody>
                  <a:tcPr/>
                </a:tc>
                <a:tc>
                  <a:txBody>
                    <a:bodyPr/>
                    <a:lstStyle/>
                    <a:p>
                      <a:pPr algn="ctr" rtl="1"/>
                      <a:r>
                        <a:rPr lang="ar-IQ" b="1" dirty="0" smtClean="0"/>
                        <a:t>137.7</a:t>
                      </a:r>
                      <a:endParaRPr lang="ar-IQ" b="1" dirty="0"/>
                    </a:p>
                  </a:txBody>
                  <a:tcPr/>
                </a:tc>
                <a:tc>
                  <a:txBody>
                    <a:bodyPr/>
                    <a:lstStyle/>
                    <a:p>
                      <a:pPr algn="ctr" rtl="1"/>
                      <a:r>
                        <a:rPr lang="ar-IQ" b="1" dirty="0" smtClean="0">
                          <a:solidFill>
                            <a:srgbClr val="C00000"/>
                          </a:solidFill>
                        </a:rPr>
                        <a:t>101.7</a:t>
                      </a:r>
                      <a:endParaRPr lang="ar-IQ" b="1" dirty="0">
                        <a:solidFill>
                          <a:srgbClr val="C00000"/>
                        </a:solidFill>
                      </a:endParaRPr>
                    </a:p>
                  </a:txBody>
                  <a:tcPr/>
                </a:tc>
                <a:tc>
                  <a:txBody>
                    <a:bodyPr/>
                    <a:lstStyle/>
                    <a:p>
                      <a:pPr algn="ctr" rtl="1"/>
                      <a:r>
                        <a:rPr lang="ar-IQ" b="1" dirty="0" smtClean="0"/>
                        <a:t>380.4</a:t>
                      </a:r>
                      <a:endParaRPr lang="ar-IQ" b="1" dirty="0"/>
                    </a:p>
                  </a:txBody>
                  <a:tcPr/>
                </a:tc>
                <a:tc>
                  <a:txBody>
                    <a:bodyPr/>
                    <a:lstStyle/>
                    <a:p>
                      <a:pPr algn="ctr" rtl="1"/>
                      <a:r>
                        <a:rPr lang="ar-IQ" b="1" dirty="0" smtClean="0">
                          <a:solidFill>
                            <a:srgbClr val="C00000"/>
                          </a:solidFill>
                        </a:rPr>
                        <a:t>(25.3)</a:t>
                      </a:r>
                      <a:endParaRPr lang="ar-IQ" b="1" dirty="0">
                        <a:solidFill>
                          <a:srgbClr val="C00000"/>
                        </a:solidFill>
                      </a:endParaRPr>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واقع قطاع النقل البحري في العراق</a:t>
            </a:r>
            <a:endParaRPr lang="ar-IQ" sz="4400" dirty="0">
              <a:solidFill>
                <a:srgbClr val="FFFF00"/>
              </a:solidFill>
            </a:endParaRPr>
          </a:p>
        </p:txBody>
      </p:sp>
      <p:sp>
        <p:nvSpPr>
          <p:cNvPr id="3" name="عنوان فرعي 2"/>
          <p:cNvSpPr>
            <a:spLocks noGrp="1"/>
          </p:cNvSpPr>
          <p:nvPr>
            <p:ph type="subTitle" idx="1"/>
          </p:nvPr>
        </p:nvSpPr>
        <p:spPr>
          <a:xfrm>
            <a:off x="285720" y="928670"/>
            <a:ext cx="8429684" cy="5429288"/>
          </a:xfrm>
        </p:spPr>
        <p:txBody>
          <a:bodyPr>
            <a:normAutofit/>
          </a:bodyPr>
          <a:lstStyle/>
          <a:p>
            <a:pPr algn="just"/>
            <a:r>
              <a:rPr lang="ar-IQ" dirty="0" smtClean="0">
                <a:solidFill>
                  <a:schemeClr val="bg1"/>
                </a:solidFill>
              </a:rPr>
              <a:t>2ـ النقل البحري : </a:t>
            </a:r>
          </a:p>
          <a:p>
            <a:pPr algn="just"/>
            <a:r>
              <a:rPr lang="ar-IQ" sz="1600" dirty="0" smtClean="0"/>
              <a:t>يتكون قطاع النقل البحري من قسمين رئيسيين هما الجزء الثابت المتمثل بالموانئ التجارية التي تعود إدارتها إلى </a:t>
            </a:r>
            <a:r>
              <a:rPr lang="ar-IQ" sz="1600" dirty="0" smtClean="0">
                <a:solidFill>
                  <a:srgbClr val="FFFF00"/>
                </a:solidFill>
              </a:rPr>
              <a:t>الشركة العامة للموانئ العراقية</a:t>
            </a:r>
            <a:r>
              <a:rPr lang="ar-IQ" sz="1600" dirty="0" smtClean="0"/>
              <a:t> والجزء المتحرك المتمثل بالسفن التجارية التي تعود إدارتها إلى </a:t>
            </a:r>
            <a:r>
              <a:rPr lang="ar-IQ" sz="1600" dirty="0" smtClean="0">
                <a:solidFill>
                  <a:srgbClr val="FFFF00"/>
                </a:solidFill>
              </a:rPr>
              <a:t>الشركة العامة للنقل البحري </a:t>
            </a:r>
            <a:r>
              <a:rPr lang="ar-IQ" sz="1600" dirty="0" smtClean="0"/>
              <a:t>:  </a:t>
            </a:r>
            <a:endParaRPr lang="ar-IQ" sz="2000" dirty="0" smtClean="0">
              <a:solidFill>
                <a:srgbClr val="FFFF00"/>
              </a:solidFill>
            </a:endParaRPr>
          </a:p>
          <a:p>
            <a:pPr algn="just"/>
            <a:r>
              <a:rPr lang="ar-IQ" sz="2800" b="1" dirty="0" smtClean="0">
                <a:solidFill>
                  <a:srgbClr val="FFFF00"/>
                </a:solidFill>
              </a:rPr>
              <a:t>أ </a:t>
            </a:r>
            <a:r>
              <a:rPr lang="ar-IQ" sz="2800" b="1" dirty="0" err="1" smtClean="0">
                <a:solidFill>
                  <a:srgbClr val="FFFF00"/>
                </a:solidFill>
              </a:rPr>
              <a:t>ـ</a:t>
            </a:r>
            <a:r>
              <a:rPr lang="ar-IQ" sz="2800" b="1" dirty="0" smtClean="0">
                <a:solidFill>
                  <a:srgbClr val="FFFF00"/>
                </a:solidFill>
              </a:rPr>
              <a:t> نشاط وعمل الشركة العامة لموانئ العراق .</a:t>
            </a:r>
          </a:p>
          <a:p>
            <a:pPr algn="just"/>
            <a:r>
              <a:rPr lang="ar-IQ" sz="1600" dirty="0" smtClean="0"/>
              <a:t>يقع تحت إدارة الشركة كل من ( </a:t>
            </a:r>
            <a:r>
              <a:rPr lang="ar-IQ" sz="1600" dirty="0" smtClean="0">
                <a:solidFill>
                  <a:srgbClr val="FFFF00"/>
                </a:solidFill>
              </a:rPr>
              <a:t>ميناء أم قصر وميناء خور الزبير وميناء أبو فلوس وميناء المعقل </a:t>
            </a:r>
            <a:r>
              <a:rPr lang="ar-IQ" sz="1600" dirty="0" smtClean="0"/>
              <a:t>) , من مهام الشركة الأخرى تقديم الخدمات البحرية للسفن التجارية والنفطية والمساهمة في رفع الطاقات التصديرية والاستيرادية للبلد من خلال الاستثمارات الجديدة في الموانئ والتشغيل المشترك .</a:t>
            </a:r>
            <a:endParaRPr lang="ar-IQ" sz="1600" b="1"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graphicFrame>
        <p:nvGraphicFramePr>
          <p:cNvPr id="6" name="جدول 5"/>
          <p:cNvGraphicFramePr>
            <a:graphicFrameLocks noGrp="1"/>
          </p:cNvGraphicFramePr>
          <p:nvPr/>
        </p:nvGraphicFramePr>
        <p:xfrm>
          <a:off x="785786" y="3500438"/>
          <a:ext cx="7429550" cy="2826855"/>
        </p:xfrm>
        <a:graphic>
          <a:graphicData uri="http://schemas.openxmlformats.org/drawingml/2006/table">
            <a:tbl>
              <a:tblPr rtl="1" firstRow="1" bandRow="1">
                <a:tableStyleId>{5C22544A-7EE6-4342-B048-85BDC9FD1C3A}</a:tableStyleId>
              </a:tblPr>
              <a:tblGrid>
                <a:gridCol w="820787"/>
                <a:gridCol w="954672"/>
                <a:gridCol w="899281"/>
                <a:gridCol w="1406477"/>
                <a:gridCol w="1534359"/>
                <a:gridCol w="1813974"/>
              </a:tblGrid>
              <a:tr h="998055">
                <a:tc rowSpan="2">
                  <a:txBody>
                    <a:bodyPr/>
                    <a:lstStyle/>
                    <a:p>
                      <a:pPr algn="ctr" rtl="1"/>
                      <a:endParaRPr lang="ar-IQ" sz="1600" dirty="0" smtClean="0"/>
                    </a:p>
                    <a:p>
                      <a:pPr algn="ctr" rtl="1"/>
                      <a:endParaRPr lang="ar-IQ" sz="1600" dirty="0" smtClean="0"/>
                    </a:p>
                    <a:p>
                      <a:pPr algn="ctr" rtl="1"/>
                      <a:r>
                        <a:rPr lang="ar-IQ" sz="1600" dirty="0" smtClean="0"/>
                        <a:t>السنة</a:t>
                      </a:r>
                      <a:endParaRPr lang="ar-IQ" sz="1600" dirty="0"/>
                    </a:p>
                  </a:txBody>
                  <a:tcPr/>
                </a:tc>
                <a:tc gridSpan="2">
                  <a:txBody>
                    <a:bodyPr/>
                    <a:lstStyle/>
                    <a:p>
                      <a:pPr algn="ctr" rtl="1"/>
                      <a:r>
                        <a:rPr lang="ar-IQ" sz="1600" dirty="0" smtClean="0"/>
                        <a:t>أعداد السفن </a:t>
                      </a:r>
                    </a:p>
                    <a:p>
                      <a:pPr algn="ctr" rtl="1"/>
                      <a:r>
                        <a:rPr lang="ar-IQ" sz="1600" dirty="0" smtClean="0"/>
                        <a:t>في الموانئ التجارية</a:t>
                      </a:r>
                    </a:p>
                    <a:p>
                      <a:pPr algn="ctr" rtl="1"/>
                      <a:r>
                        <a:rPr lang="ar-IQ" sz="1600" dirty="0" smtClean="0"/>
                        <a:t> كافة</a:t>
                      </a:r>
                      <a:endParaRPr lang="ar-IQ" sz="1600" dirty="0"/>
                    </a:p>
                  </a:txBody>
                  <a:tcPr/>
                </a:tc>
                <a:tc hMerge="1">
                  <a:txBody>
                    <a:bodyPr/>
                    <a:lstStyle/>
                    <a:p>
                      <a:pPr rtl="1"/>
                      <a:endParaRPr lang="ar-IQ" sz="1600" dirty="0"/>
                    </a:p>
                  </a:txBody>
                  <a:tcPr/>
                </a:tc>
                <a:tc rowSpan="2">
                  <a:txBody>
                    <a:bodyPr/>
                    <a:lstStyle/>
                    <a:p>
                      <a:pPr algn="ctr" rtl="1"/>
                      <a:endParaRPr lang="ar-IQ" sz="1600" dirty="0" smtClean="0"/>
                    </a:p>
                    <a:p>
                      <a:pPr algn="ctr" rtl="1"/>
                      <a:r>
                        <a:rPr lang="ar-IQ" sz="1600" dirty="0" smtClean="0"/>
                        <a:t>البضائع المستوردة </a:t>
                      </a:r>
                    </a:p>
                    <a:p>
                      <a:pPr algn="ctr" rtl="1"/>
                      <a:r>
                        <a:rPr lang="ar-IQ" sz="1600" dirty="0" smtClean="0"/>
                        <a:t>مليون طن</a:t>
                      </a:r>
                      <a:endParaRPr lang="ar-IQ" sz="1600" dirty="0"/>
                    </a:p>
                  </a:txBody>
                  <a:tcPr/>
                </a:tc>
                <a:tc rowSpan="2">
                  <a:txBody>
                    <a:bodyPr/>
                    <a:lstStyle/>
                    <a:p>
                      <a:pPr algn="ctr" rtl="1"/>
                      <a:endParaRPr lang="ar-IQ" sz="1600" dirty="0" smtClean="0"/>
                    </a:p>
                    <a:p>
                      <a:pPr algn="ctr" rtl="1"/>
                      <a:r>
                        <a:rPr lang="ar-IQ" sz="1600" dirty="0" smtClean="0"/>
                        <a:t>البضائع المصدرة</a:t>
                      </a:r>
                    </a:p>
                    <a:p>
                      <a:pPr algn="ctr" rtl="1"/>
                      <a:r>
                        <a:rPr lang="ar-IQ" sz="1600" dirty="0" smtClean="0"/>
                        <a:t>من الموانئ التجارية</a:t>
                      </a:r>
                    </a:p>
                    <a:p>
                      <a:pPr algn="ctr" rtl="1"/>
                      <a:r>
                        <a:rPr lang="ar-IQ" sz="1600" dirty="0" smtClean="0"/>
                        <a:t>مليون طن</a:t>
                      </a:r>
                      <a:endParaRPr lang="ar-IQ" sz="1600" dirty="0"/>
                    </a:p>
                  </a:txBody>
                  <a:tcPr/>
                </a:tc>
                <a:tc rowSpan="2">
                  <a:txBody>
                    <a:bodyPr/>
                    <a:lstStyle/>
                    <a:p>
                      <a:pPr algn="ctr" rtl="1"/>
                      <a:endParaRPr lang="ar-IQ" sz="1600" dirty="0" smtClean="0"/>
                    </a:p>
                    <a:p>
                      <a:pPr algn="ctr" rtl="1"/>
                      <a:r>
                        <a:rPr lang="ar-IQ" sz="1600" dirty="0" smtClean="0"/>
                        <a:t>البضائع المصدرة </a:t>
                      </a:r>
                    </a:p>
                    <a:p>
                      <a:pPr algn="ctr" rtl="1"/>
                      <a:r>
                        <a:rPr lang="ar-IQ" sz="1600" dirty="0" smtClean="0"/>
                        <a:t>من الموانئ النفطية </a:t>
                      </a:r>
                    </a:p>
                    <a:p>
                      <a:pPr algn="ctr" rtl="1"/>
                      <a:r>
                        <a:rPr lang="ar-IQ" sz="1600" dirty="0" smtClean="0"/>
                        <a:t>مليون </a:t>
                      </a:r>
                      <a:r>
                        <a:rPr lang="ar-IQ" sz="1600" dirty="0" smtClean="0"/>
                        <a:t>برميل</a:t>
                      </a:r>
                    </a:p>
                    <a:p>
                      <a:pPr algn="ctr" rtl="1"/>
                      <a:r>
                        <a:rPr lang="ar-IQ" sz="1600" dirty="0" smtClean="0"/>
                        <a:t>سنويا</a:t>
                      </a:r>
                      <a:endParaRPr lang="ar-IQ" sz="1600" dirty="0"/>
                    </a:p>
                  </a:txBody>
                  <a:tcPr/>
                </a:tc>
              </a:tr>
              <a:tr h="314743">
                <a:tc vMerge="1">
                  <a:txBody>
                    <a:bodyPr/>
                    <a:lstStyle/>
                    <a:p>
                      <a:pPr rtl="1"/>
                      <a:endParaRPr lang="ar-IQ"/>
                    </a:p>
                  </a:txBody>
                  <a:tcPr/>
                </a:tc>
                <a:tc>
                  <a:txBody>
                    <a:bodyPr/>
                    <a:lstStyle/>
                    <a:p>
                      <a:pPr algn="ctr" rtl="1"/>
                      <a:r>
                        <a:rPr lang="ar-IQ" dirty="0" smtClean="0"/>
                        <a:t>الواصلة</a:t>
                      </a:r>
                      <a:endParaRPr lang="ar-IQ" dirty="0"/>
                    </a:p>
                  </a:txBody>
                  <a:tcPr/>
                </a:tc>
                <a:tc>
                  <a:txBody>
                    <a:bodyPr/>
                    <a:lstStyle/>
                    <a:p>
                      <a:pPr algn="ctr" rtl="1"/>
                      <a:r>
                        <a:rPr lang="ar-IQ" dirty="0" smtClean="0"/>
                        <a:t>المغادرة</a:t>
                      </a:r>
                      <a:endParaRPr lang="ar-IQ" dirty="0"/>
                    </a:p>
                  </a:txBody>
                  <a:tcPr/>
                </a:tc>
                <a:tc vMerge="1">
                  <a:txBody>
                    <a:bodyPr/>
                    <a:lstStyle/>
                    <a:p>
                      <a:pPr rtl="1"/>
                      <a:endParaRPr lang="ar-IQ" dirty="0"/>
                    </a:p>
                  </a:txBody>
                  <a:tcPr/>
                </a:tc>
                <a:tc vMerge="1">
                  <a:txBody>
                    <a:bodyPr/>
                    <a:lstStyle/>
                    <a:p>
                      <a:pPr rtl="1"/>
                      <a:endParaRPr lang="ar-IQ" dirty="0"/>
                    </a:p>
                  </a:txBody>
                  <a:tcPr/>
                </a:tc>
                <a:tc vMerge="1">
                  <a:txBody>
                    <a:bodyPr/>
                    <a:lstStyle/>
                    <a:p>
                      <a:pPr rtl="1"/>
                      <a:endParaRPr lang="ar-IQ" dirty="0"/>
                    </a:p>
                  </a:txBody>
                  <a:tcPr/>
                </a:tc>
              </a:tr>
              <a:tr h="314743">
                <a:tc>
                  <a:txBody>
                    <a:bodyPr/>
                    <a:lstStyle/>
                    <a:p>
                      <a:pPr algn="ctr" rtl="1"/>
                      <a:r>
                        <a:rPr lang="ar-IQ" b="1" dirty="0" smtClean="0"/>
                        <a:t>2015</a:t>
                      </a:r>
                      <a:endParaRPr lang="ar-IQ" b="1" dirty="0"/>
                    </a:p>
                  </a:txBody>
                  <a:tcPr/>
                </a:tc>
                <a:tc>
                  <a:txBody>
                    <a:bodyPr/>
                    <a:lstStyle/>
                    <a:p>
                      <a:pPr algn="ctr" rtl="1"/>
                      <a:r>
                        <a:rPr lang="ar-IQ" b="1" dirty="0" smtClean="0"/>
                        <a:t>2004</a:t>
                      </a:r>
                      <a:endParaRPr lang="ar-IQ" b="1" dirty="0"/>
                    </a:p>
                  </a:txBody>
                  <a:tcPr/>
                </a:tc>
                <a:tc>
                  <a:txBody>
                    <a:bodyPr/>
                    <a:lstStyle/>
                    <a:p>
                      <a:pPr algn="ctr" rtl="1"/>
                      <a:r>
                        <a:rPr lang="ar-IQ" b="1" dirty="0" smtClean="0"/>
                        <a:t>297</a:t>
                      </a:r>
                      <a:endParaRPr lang="ar-IQ" b="1" dirty="0"/>
                    </a:p>
                  </a:txBody>
                  <a:tcPr/>
                </a:tc>
                <a:tc>
                  <a:txBody>
                    <a:bodyPr/>
                    <a:lstStyle/>
                    <a:p>
                      <a:pPr algn="ctr" rtl="1"/>
                      <a:r>
                        <a:rPr lang="ar-IQ" b="1" dirty="0" smtClean="0">
                          <a:solidFill>
                            <a:srgbClr val="C00000"/>
                          </a:solidFill>
                        </a:rPr>
                        <a:t>15.1</a:t>
                      </a:r>
                      <a:endParaRPr lang="ar-IQ" b="1" dirty="0">
                        <a:solidFill>
                          <a:srgbClr val="C00000"/>
                        </a:solidFill>
                      </a:endParaRPr>
                    </a:p>
                  </a:txBody>
                  <a:tcPr/>
                </a:tc>
                <a:tc>
                  <a:txBody>
                    <a:bodyPr/>
                    <a:lstStyle/>
                    <a:p>
                      <a:pPr algn="ctr" rtl="1"/>
                      <a:r>
                        <a:rPr lang="ar-IQ" b="1" dirty="0" smtClean="0"/>
                        <a:t>1.8</a:t>
                      </a:r>
                      <a:endParaRPr lang="ar-IQ" b="1" dirty="0"/>
                    </a:p>
                  </a:txBody>
                  <a:tcPr/>
                </a:tc>
                <a:tc>
                  <a:txBody>
                    <a:bodyPr/>
                    <a:lstStyle/>
                    <a:p>
                      <a:pPr algn="ctr" rtl="1"/>
                      <a:r>
                        <a:rPr lang="ar-IQ" b="1" dirty="0" smtClean="0">
                          <a:solidFill>
                            <a:srgbClr val="C00000"/>
                          </a:solidFill>
                        </a:rPr>
                        <a:t>68.2</a:t>
                      </a:r>
                      <a:endParaRPr lang="ar-IQ" b="1" dirty="0">
                        <a:solidFill>
                          <a:srgbClr val="C00000"/>
                        </a:solidFill>
                      </a:endParaRPr>
                    </a:p>
                  </a:txBody>
                  <a:tcPr/>
                </a:tc>
              </a:tr>
              <a:tr h="314743">
                <a:tc>
                  <a:txBody>
                    <a:bodyPr/>
                    <a:lstStyle/>
                    <a:p>
                      <a:pPr algn="ctr" rtl="1"/>
                      <a:r>
                        <a:rPr lang="ar-IQ" b="1" dirty="0" smtClean="0"/>
                        <a:t>2016</a:t>
                      </a:r>
                      <a:endParaRPr lang="ar-IQ" b="1" dirty="0"/>
                    </a:p>
                  </a:txBody>
                  <a:tcPr/>
                </a:tc>
                <a:tc>
                  <a:txBody>
                    <a:bodyPr/>
                    <a:lstStyle/>
                    <a:p>
                      <a:pPr algn="ctr" rtl="1"/>
                      <a:r>
                        <a:rPr lang="ar-IQ" b="1" dirty="0" smtClean="0"/>
                        <a:t>1891</a:t>
                      </a:r>
                      <a:endParaRPr lang="ar-IQ" b="1" dirty="0"/>
                    </a:p>
                  </a:txBody>
                  <a:tcPr/>
                </a:tc>
                <a:tc>
                  <a:txBody>
                    <a:bodyPr/>
                    <a:lstStyle/>
                    <a:p>
                      <a:pPr algn="ctr" rtl="1"/>
                      <a:r>
                        <a:rPr lang="ar-IQ" b="1" dirty="0" smtClean="0"/>
                        <a:t>312</a:t>
                      </a:r>
                      <a:endParaRPr lang="ar-IQ" b="1" dirty="0"/>
                    </a:p>
                  </a:txBody>
                  <a:tcPr/>
                </a:tc>
                <a:tc>
                  <a:txBody>
                    <a:bodyPr/>
                    <a:lstStyle/>
                    <a:p>
                      <a:pPr algn="ctr" rtl="1"/>
                      <a:r>
                        <a:rPr lang="ar-IQ" b="1" dirty="0" smtClean="0"/>
                        <a:t>16.0</a:t>
                      </a:r>
                      <a:endParaRPr lang="ar-IQ" b="1" dirty="0"/>
                    </a:p>
                  </a:txBody>
                  <a:tcPr/>
                </a:tc>
                <a:tc>
                  <a:txBody>
                    <a:bodyPr/>
                    <a:lstStyle/>
                    <a:p>
                      <a:pPr algn="ctr" rtl="1"/>
                      <a:r>
                        <a:rPr lang="ar-IQ" b="1" dirty="0" smtClean="0"/>
                        <a:t>2.0</a:t>
                      </a:r>
                      <a:endParaRPr lang="ar-IQ" b="1" dirty="0"/>
                    </a:p>
                  </a:txBody>
                  <a:tcPr/>
                </a:tc>
                <a:tc>
                  <a:txBody>
                    <a:bodyPr/>
                    <a:lstStyle/>
                    <a:p>
                      <a:pPr algn="ctr" rtl="1"/>
                      <a:r>
                        <a:rPr lang="ar-IQ" b="1" dirty="0" smtClean="0"/>
                        <a:t>102.1</a:t>
                      </a:r>
                      <a:endParaRPr lang="ar-IQ" b="1" dirty="0"/>
                    </a:p>
                  </a:txBody>
                  <a:tcPr/>
                </a:tc>
              </a:tr>
              <a:tr h="314743">
                <a:tc>
                  <a:txBody>
                    <a:bodyPr/>
                    <a:lstStyle/>
                    <a:p>
                      <a:pPr algn="ctr" rtl="1"/>
                      <a:r>
                        <a:rPr lang="ar-IQ" b="1" dirty="0" smtClean="0"/>
                        <a:t>2017</a:t>
                      </a:r>
                      <a:endParaRPr lang="ar-IQ" b="1" dirty="0"/>
                    </a:p>
                  </a:txBody>
                  <a:tcPr/>
                </a:tc>
                <a:tc>
                  <a:txBody>
                    <a:bodyPr/>
                    <a:lstStyle/>
                    <a:p>
                      <a:pPr algn="ctr" rtl="1"/>
                      <a:r>
                        <a:rPr lang="ar-IQ" b="1" dirty="0" smtClean="0"/>
                        <a:t>2049</a:t>
                      </a:r>
                      <a:endParaRPr lang="ar-IQ" b="1" dirty="0"/>
                    </a:p>
                  </a:txBody>
                  <a:tcPr/>
                </a:tc>
                <a:tc>
                  <a:txBody>
                    <a:bodyPr/>
                    <a:lstStyle/>
                    <a:p>
                      <a:pPr algn="ctr" rtl="1"/>
                      <a:r>
                        <a:rPr lang="ar-IQ" b="1" dirty="0" smtClean="0"/>
                        <a:t>573</a:t>
                      </a:r>
                      <a:endParaRPr lang="ar-IQ" b="1" dirty="0"/>
                    </a:p>
                  </a:txBody>
                  <a:tcPr/>
                </a:tc>
                <a:tc>
                  <a:txBody>
                    <a:bodyPr/>
                    <a:lstStyle/>
                    <a:p>
                      <a:pPr algn="ctr" rtl="1"/>
                      <a:r>
                        <a:rPr lang="ar-IQ" b="1" dirty="0" smtClean="0"/>
                        <a:t>17.1</a:t>
                      </a:r>
                      <a:endParaRPr lang="ar-IQ" b="1" dirty="0"/>
                    </a:p>
                  </a:txBody>
                  <a:tcPr/>
                </a:tc>
                <a:tc>
                  <a:txBody>
                    <a:bodyPr/>
                    <a:lstStyle/>
                    <a:p>
                      <a:pPr algn="ctr" rtl="1"/>
                      <a:r>
                        <a:rPr lang="ar-IQ" b="1" dirty="0" smtClean="0"/>
                        <a:t>5.2</a:t>
                      </a:r>
                      <a:endParaRPr lang="ar-IQ" b="1" dirty="0"/>
                    </a:p>
                  </a:txBody>
                  <a:tcPr/>
                </a:tc>
                <a:tc>
                  <a:txBody>
                    <a:bodyPr/>
                    <a:lstStyle/>
                    <a:p>
                      <a:pPr algn="ctr" rtl="1"/>
                      <a:r>
                        <a:rPr lang="ar-IQ" b="1" dirty="0" smtClean="0"/>
                        <a:t>99.9</a:t>
                      </a:r>
                      <a:endParaRPr lang="ar-IQ" b="1" dirty="0"/>
                    </a:p>
                  </a:txBody>
                  <a:tcPr/>
                </a:tc>
              </a:tr>
              <a:tr h="314743">
                <a:tc>
                  <a:txBody>
                    <a:bodyPr/>
                    <a:lstStyle/>
                    <a:p>
                      <a:pPr algn="ctr" rtl="1"/>
                      <a:r>
                        <a:rPr lang="ar-IQ" b="1" dirty="0" smtClean="0"/>
                        <a:t>2018</a:t>
                      </a:r>
                      <a:endParaRPr lang="ar-IQ" b="1" dirty="0"/>
                    </a:p>
                  </a:txBody>
                  <a:tcPr/>
                </a:tc>
                <a:tc>
                  <a:txBody>
                    <a:bodyPr/>
                    <a:lstStyle/>
                    <a:p>
                      <a:pPr algn="ctr" rtl="1"/>
                      <a:r>
                        <a:rPr lang="ar-IQ" b="1" dirty="0" smtClean="0"/>
                        <a:t>2044</a:t>
                      </a:r>
                      <a:endParaRPr lang="ar-IQ" b="1" dirty="0"/>
                    </a:p>
                  </a:txBody>
                  <a:tcPr/>
                </a:tc>
                <a:tc>
                  <a:txBody>
                    <a:bodyPr/>
                    <a:lstStyle/>
                    <a:p>
                      <a:pPr algn="ctr" rtl="1"/>
                      <a:r>
                        <a:rPr lang="ar-IQ" b="1" dirty="0" smtClean="0"/>
                        <a:t>995</a:t>
                      </a:r>
                      <a:endParaRPr lang="ar-IQ" b="1" dirty="0"/>
                    </a:p>
                  </a:txBody>
                  <a:tcPr/>
                </a:tc>
                <a:tc>
                  <a:txBody>
                    <a:bodyPr/>
                    <a:lstStyle/>
                    <a:p>
                      <a:pPr algn="ctr" rtl="1"/>
                      <a:r>
                        <a:rPr lang="ar-IQ" b="1" dirty="0" smtClean="0">
                          <a:solidFill>
                            <a:srgbClr val="C00000"/>
                          </a:solidFill>
                        </a:rPr>
                        <a:t>17.8</a:t>
                      </a:r>
                      <a:endParaRPr lang="ar-IQ" b="1" dirty="0">
                        <a:solidFill>
                          <a:srgbClr val="C00000"/>
                        </a:solidFill>
                      </a:endParaRPr>
                    </a:p>
                  </a:txBody>
                  <a:tcPr/>
                </a:tc>
                <a:tc>
                  <a:txBody>
                    <a:bodyPr/>
                    <a:lstStyle/>
                    <a:p>
                      <a:pPr algn="ctr" rtl="1"/>
                      <a:r>
                        <a:rPr lang="ar-IQ" b="1" dirty="0" smtClean="0"/>
                        <a:t>10.4</a:t>
                      </a:r>
                      <a:endParaRPr lang="ar-IQ" b="1" dirty="0"/>
                    </a:p>
                  </a:txBody>
                  <a:tcPr/>
                </a:tc>
                <a:tc>
                  <a:txBody>
                    <a:bodyPr/>
                    <a:lstStyle/>
                    <a:p>
                      <a:pPr algn="ctr" rtl="1"/>
                      <a:r>
                        <a:rPr lang="ar-IQ" b="1" dirty="0" smtClean="0">
                          <a:solidFill>
                            <a:srgbClr val="C00000"/>
                          </a:solidFill>
                        </a:rPr>
                        <a:t>107.5</a:t>
                      </a:r>
                      <a:endParaRPr lang="ar-IQ" b="1" dirty="0">
                        <a:solidFill>
                          <a:srgbClr val="C00000"/>
                        </a:solidFill>
                      </a:endParaRPr>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نشاط وعمل الشركة العامة لموانئ العراق</a:t>
            </a:r>
            <a:endParaRPr lang="ar-IQ" sz="4400" dirty="0">
              <a:solidFill>
                <a:srgbClr val="FFFF00"/>
              </a:solidFill>
            </a:endParaRPr>
          </a:p>
        </p:txBody>
      </p:sp>
      <p:sp>
        <p:nvSpPr>
          <p:cNvPr id="3" name="عنوان فرعي 2"/>
          <p:cNvSpPr>
            <a:spLocks noGrp="1"/>
          </p:cNvSpPr>
          <p:nvPr>
            <p:ph type="subTitle" idx="1"/>
          </p:nvPr>
        </p:nvSpPr>
        <p:spPr>
          <a:xfrm>
            <a:off x="285720" y="928670"/>
            <a:ext cx="8429684" cy="5429288"/>
          </a:xfrm>
        </p:spPr>
        <p:txBody>
          <a:bodyPr>
            <a:normAutofit/>
          </a:bodyPr>
          <a:lstStyle/>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graphicFrame>
        <p:nvGraphicFramePr>
          <p:cNvPr id="5" name="جدول 4"/>
          <p:cNvGraphicFramePr>
            <a:graphicFrameLocks noGrp="1"/>
          </p:cNvGraphicFramePr>
          <p:nvPr/>
        </p:nvGraphicFramePr>
        <p:xfrm>
          <a:off x="571472" y="1285860"/>
          <a:ext cx="8286810" cy="3714776"/>
        </p:xfrm>
        <a:graphic>
          <a:graphicData uri="http://schemas.openxmlformats.org/drawingml/2006/table">
            <a:tbl>
              <a:tblPr rtl="1" firstRow="1" bandRow="1">
                <a:tableStyleId>{5C22544A-7EE6-4342-B048-85BDC9FD1C3A}</a:tableStyleId>
              </a:tblPr>
              <a:tblGrid>
                <a:gridCol w="1381135"/>
                <a:gridCol w="1381135"/>
                <a:gridCol w="1381135"/>
                <a:gridCol w="1381135"/>
                <a:gridCol w="1381135"/>
                <a:gridCol w="1381135"/>
              </a:tblGrid>
              <a:tr h="1416652">
                <a:tc>
                  <a:txBody>
                    <a:bodyPr/>
                    <a:lstStyle/>
                    <a:p>
                      <a:pPr algn="ctr" rtl="1"/>
                      <a:endParaRPr lang="ar-IQ" dirty="0" smtClean="0"/>
                    </a:p>
                    <a:p>
                      <a:pPr algn="ctr" rtl="1"/>
                      <a:endParaRPr lang="ar-IQ" dirty="0" smtClean="0"/>
                    </a:p>
                    <a:p>
                      <a:pPr algn="ctr" rtl="1"/>
                      <a:r>
                        <a:rPr lang="ar-IQ" dirty="0" smtClean="0"/>
                        <a:t>السنة</a:t>
                      </a:r>
                      <a:endParaRPr lang="ar-IQ" dirty="0"/>
                    </a:p>
                  </a:txBody>
                  <a:tcPr/>
                </a:tc>
                <a:tc>
                  <a:txBody>
                    <a:bodyPr/>
                    <a:lstStyle/>
                    <a:p>
                      <a:pPr algn="ctr" rtl="1"/>
                      <a:endParaRPr lang="ar-IQ" dirty="0" smtClean="0"/>
                    </a:p>
                    <a:p>
                      <a:pPr algn="ctr" rtl="1"/>
                      <a:r>
                        <a:rPr lang="ar-IQ" dirty="0" smtClean="0"/>
                        <a:t>إجمالي الإيرادات</a:t>
                      </a:r>
                    </a:p>
                    <a:p>
                      <a:pPr algn="ctr" rtl="1"/>
                      <a:r>
                        <a:rPr lang="ar-IQ" dirty="0" smtClean="0"/>
                        <a:t>مليار دينار</a:t>
                      </a:r>
                      <a:endParaRPr lang="ar-IQ" dirty="0"/>
                    </a:p>
                  </a:txBody>
                  <a:tcPr/>
                </a:tc>
                <a:tc>
                  <a:txBody>
                    <a:bodyPr/>
                    <a:lstStyle/>
                    <a:p>
                      <a:pPr algn="ctr" rtl="1"/>
                      <a:endParaRPr lang="ar-IQ" dirty="0" smtClean="0"/>
                    </a:p>
                    <a:p>
                      <a:pPr algn="ctr" rtl="1"/>
                      <a:r>
                        <a:rPr lang="ar-IQ" dirty="0" smtClean="0"/>
                        <a:t>إجمالي المصروفات</a:t>
                      </a:r>
                    </a:p>
                    <a:p>
                      <a:pPr algn="ctr" rtl="1"/>
                      <a:r>
                        <a:rPr lang="ar-IQ" dirty="0" smtClean="0"/>
                        <a:t>مليار دينار</a:t>
                      </a:r>
                      <a:endParaRPr lang="ar-IQ" dirty="0"/>
                    </a:p>
                  </a:txBody>
                  <a:tcPr/>
                </a:tc>
                <a:tc>
                  <a:txBody>
                    <a:bodyPr/>
                    <a:lstStyle/>
                    <a:p>
                      <a:pPr algn="ctr" rtl="1"/>
                      <a:endParaRPr lang="ar-IQ" dirty="0" smtClean="0"/>
                    </a:p>
                    <a:p>
                      <a:pPr algn="ctr" rtl="1"/>
                      <a:endParaRPr lang="ar-IQ" dirty="0" smtClean="0"/>
                    </a:p>
                    <a:p>
                      <a:pPr algn="ctr" rtl="1"/>
                      <a:r>
                        <a:rPr lang="ar-IQ" dirty="0" smtClean="0"/>
                        <a:t>الأرباح السنوية</a:t>
                      </a:r>
                    </a:p>
                    <a:p>
                      <a:pPr algn="ctr" rtl="1"/>
                      <a:r>
                        <a:rPr lang="ar-IQ" dirty="0" smtClean="0"/>
                        <a:t>مليار دينار</a:t>
                      </a:r>
                      <a:endParaRPr lang="ar-IQ" dirty="0"/>
                    </a:p>
                  </a:txBody>
                  <a:tcPr/>
                </a:tc>
                <a:tc>
                  <a:txBody>
                    <a:bodyPr/>
                    <a:lstStyle/>
                    <a:p>
                      <a:pPr algn="ctr" rtl="1"/>
                      <a:endParaRPr lang="ar-IQ" dirty="0" smtClean="0"/>
                    </a:p>
                    <a:p>
                      <a:pPr algn="ctr" rtl="1"/>
                      <a:endParaRPr lang="ar-IQ" dirty="0" smtClean="0"/>
                    </a:p>
                    <a:p>
                      <a:pPr algn="ctr" rtl="1"/>
                      <a:r>
                        <a:rPr lang="ar-IQ" dirty="0" smtClean="0"/>
                        <a:t>أعداد العاملين</a:t>
                      </a:r>
                    </a:p>
                    <a:p>
                      <a:pPr algn="ctr" rtl="1"/>
                      <a:r>
                        <a:rPr lang="ar-IQ" dirty="0" smtClean="0"/>
                        <a:t>في الشركة </a:t>
                      </a:r>
                      <a:endParaRPr lang="ar-IQ" dirty="0"/>
                    </a:p>
                  </a:txBody>
                  <a:tcPr/>
                </a:tc>
                <a:tc>
                  <a:txBody>
                    <a:bodyPr/>
                    <a:lstStyle/>
                    <a:p>
                      <a:pPr algn="ctr" rtl="1"/>
                      <a:endParaRPr lang="ar-IQ" dirty="0" smtClean="0"/>
                    </a:p>
                    <a:p>
                      <a:pPr algn="ctr" rtl="1"/>
                      <a:r>
                        <a:rPr lang="ar-IQ" dirty="0" smtClean="0"/>
                        <a:t>رواتب العاملين</a:t>
                      </a:r>
                    </a:p>
                    <a:p>
                      <a:pPr algn="ctr" rtl="1"/>
                      <a:r>
                        <a:rPr lang="ar-IQ" dirty="0" smtClean="0"/>
                        <a:t>في الشركة </a:t>
                      </a:r>
                    </a:p>
                    <a:p>
                      <a:pPr algn="ctr" rtl="1"/>
                      <a:r>
                        <a:rPr lang="ar-IQ" dirty="0" smtClean="0"/>
                        <a:t>مليار دينار</a:t>
                      </a:r>
                      <a:endParaRPr lang="ar-IQ" dirty="0"/>
                    </a:p>
                  </a:txBody>
                  <a:tcPr/>
                </a:tc>
              </a:tr>
              <a:tr h="574531">
                <a:tc>
                  <a:txBody>
                    <a:bodyPr/>
                    <a:lstStyle/>
                    <a:p>
                      <a:pPr algn="ctr" rtl="1"/>
                      <a:r>
                        <a:rPr lang="ar-IQ" b="1" dirty="0" smtClean="0"/>
                        <a:t>2015</a:t>
                      </a:r>
                      <a:endParaRPr lang="ar-IQ" b="1" dirty="0"/>
                    </a:p>
                  </a:txBody>
                  <a:tcPr/>
                </a:tc>
                <a:tc>
                  <a:txBody>
                    <a:bodyPr/>
                    <a:lstStyle/>
                    <a:p>
                      <a:pPr algn="ctr" rtl="1"/>
                      <a:r>
                        <a:rPr lang="ar-IQ" b="1" dirty="0" smtClean="0">
                          <a:solidFill>
                            <a:srgbClr val="C00000"/>
                          </a:solidFill>
                        </a:rPr>
                        <a:t>336.1</a:t>
                      </a:r>
                      <a:endParaRPr lang="ar-IQ" b="1" dirty="0">
                        <a:solidFill>
                          <a:srgbClr val="C00000"/>
                        </a:solidFill>
                      </a:endParaRPr>
                    </a:p>
                  </a:txBody>
                  <a:tcPr/>
                </a:tc>
                <a:tc>
                  <a:txBody>
                    <a:bodyPr/>
                    <a:lstStyle/>
                    <a:p>
                      <a:pPr algn="ctr" rtl="1"/>
                      <a:r>
                        <a:rPr lang="ar-IQ" b="1" dirty="0" smtClean="0"/>
                        <a:t>441.1</a:t>
                      </a:r>
                      <a:endParaRPr lang="ar-IQ" b="1" dirty="0"/>
                    </a:p>
                  </a:txBody>
                  <a:tcPr/>
                </a:tc>
                <a:tc>
                  <a:txBody>
                    <a:bodyPr/>
                    <a:lstStyle/>
                    <a:p>
                      <a:pPr algn="ctr" rtl="1"/>
                      <a:r>
                        <a:rPr lang="ar-IQ" b="1" dirty="0" smtClean="0">
                          <a:solidFill>
                            <a:srgbClr val="C00000"/>
                          </a:solidFill>
                        </a:rPr>
                        <a:t>95.0</a:t>
                      </a:r>
                      <a:endParaRPr lang="ar-IQ" b="1" dirty="0">
                        <a:solidFill>
                          <a:srgbClr val="C00000"/>
                        </a:solidFill>
                      </a:endParaRPr>
                    </a:p>
                  </a:txBody>
                  <a:tcPr/>
                </a:tc>
                <a:tc>
                  <a:txBody>
                    <a:bodyPr/>
                    <a:lstStyle/>
                    <a:p>
                      <a:pPr algn="ctr" rtl="1"/>
                      <a:r>
                        <a:rPr lang="ar-IQ" b="1" dirty="0" smtClean="0"/>
                        <a:t>9704</a:t>
                      </a:r>
                      <a:endParaRPr lang="ar-IQ" b="1" dirty="0"/>
                    </a:p>
                  </a:txBody>
                  <a:tcPr/>
                </a:tc>
                <a:tc>
                  <a:txBody>
                    <a:bodyPr/>
                    <a:lstStyle/>
                    <a:p>
                      <a:pPr algn="ctr" rtl="1"/>
                      <a:r>
                        <a:rPr lang="ar-IQ" b="1" dirty="0" smtClean="0"/>
                        <a:t>153.3</a:t>
                      </a:r>
                      <a:endParaRPr lang="ar-IQ" b="1" dirty="0"/>
                    </a:p>
                  </a:txBody>
                  <a:tcPr/>
                </a:tc>
              </a:tr>
              <a:tr h="574531">
                <a:tc>
                  <a:txBody>
                    <a:bodyPr/>
                    <a:lstStyle/>
                    <a:p>
                      <a:pPr algn="ctr" rtl="1"/>
                      <a:r>
                        <a:rPr lang="ar-IQ" b="1" dirty="0" smtClean="0"/>
                        <a:t>2016</a:t>
                      </a:r>
                      <a:endParaRPr lang="ar-IQ" b="1" dirty="0"/>
                    </a:p>
                  </a:txBody>
                  <a:tcPr/>
                </a:tc>
                <a:tc>
                  <a:txBody>
                    <a:bodyPr/>
                    <a:lstStyle/>
                    <a:p>
                      <a:pPr algn="ctr" rtl="1"/>
                      <a:r>
                        <a:rPr lang="ar-IQ" b="1" dirty="0" smtClean="0"/>
                        <a:t>355.2</a:t>
                      </a:r>
                      <a:endParaRPr lang="ar-IQ" b="1" dirty="0"/>
                    </a:p>
                  </a:txBody>
                  <a:tcPr/>
                </a:tc>
                <a:tc>
                  <a:txBody>
                    <a:bodyPr/>
                    <a:lstStyle/>
                    <a:p>
                      <a:pPr algn="ctr" rtl="1"/>
                      <a:r>
                        <a:rPr lang="ar-IQ" b="1" dirty="0" smtClean="0"/>
                        <a:t>257.1</a:t>
                      </a:r>
                      <a:endParaRPr lang="ar-IQ" b="1" dirty="0"/>
                    </a:p>
                  </a:txBody>
                  <a:tcPr/>
                </a:tc>
                <a:tc>
                  <a:txBody>
                    <a:bodyPr/>
                    <a:lstStyle/>
                    <a:p>
                      <a:pPr algn="ctr" rtl="1"/>
                      <a:r>
                        <a:rPr lang="ar-IQ" b="1" dirty="0" smtClean="0"/>
                        <a:t>98.1</a:t>
                      </a:r>
                      <a:endParaRPr lang="ar-IQ" b="1" dirty="0"/>
                    </a:p>
                  </a:txBody>
                  <a:tcPr/>
                </a:tc>
                <a:tc>
                  <a:txBody>
                    <a:bodyPr/>
                    <a:lstStyle/>
                    <a:p>
                      <a:pPr algn="ctr" rtl="1"/>
                      <a:r>
                        <a:rPr lang="ar-IQ" b="1" dirty="0" smtClean="0"/>
                        <a:t>9178</a:t>
                      </a:r>
                      <a:endParaRPr lang="ar-IQ" b="1" dirty="0"/>
                    </a:p>
                  </a:txBody>
                  <a:tcPr/>
                </a:tc>
                <a:tc>
                  <a:txBody>
                    <a:bodyPr/>
                    <a:lstStyle/>
                    <a:p>
                      <a:pPr algn="ctr" rtl="1"/>
                      <a:r>
                        <a:rPr lang="ar-IQ" b="1" dirty="0" smtClean="0"/>
                        <a:t>148.8</a:t>
                      </a:r>
                      <a:endParaRPr lang="ar-IQ" b="1" dirty="0"/>
                    </a:p>
                  </a:txBody>
                  <a:tcPr/>
                </a:tc>
              </a:tr>
              <a:tr h="574531">
                <a:tc>
                  <a:txBody>
                    <a:bodyPr/>
                    <a:lstStyle/>
                    <a:p>
                      <a:pPr algn="ctr" rtl="1"/>
                      <a:r>
                        <a:rPr lang="ar-IQ" b="1" dirty="0" smtClean="0"/>
                        <a:t>2017</a:t>
                      </a:r>
                      <a:endParaRPr lang="ar-IQ" b="1" dirty="0"/>
                    </a:p>
                  </a:txBody>
                  <a:tcPr/>
                </a:tc>
                <a:tc>
                  <a:txBody>
                    <a:bodyPr/>
                    <a:lstStyle/>
                    <a:p>
                      <a:pPr algn="ctr" rtl="1"/>
                      <a:r>
                        <a:rPr lang="ar-IQ" b="1" dirty="0" smtClean="0"/>
                        <a:t>420.2</a:t>
                      </a:r>
                      <a:endParaRPr lang="ar-IQ" b="1" dirty="0"/>
                    </a:p>
                  </a:txBody>
                  <a:tcPr/>
                </a:tc>
                <a:tc>
                  <a:txBody>
                    <a:bodyPr/>
                    <a:lstStyle/>
                    <a:p>
                      <a:pPr algn="ctr" rtl="1"/>
                      <a:r>
                        <a:rPr lang="ar-IQ" b="1" dirty="0" smtClean="0"/>
                        <a:t>282.4</a:t>
                      </a:r>
                      <a:endParaRPr lang="ar-IQ" b="1" dirty="0"/>
                    </a:p>
                  </a:txBody>
                  <a:tcPr/>
                </a:tc>
                <a:tc>
                  <a:txBody>
                    <a:bodyPr/>
                    <a:lstStyle/>
                    <a:p>
                      <a:pPr algn="ctr" rtl="1"/>
                      <a:r>
                        <a:rPr lang="ar-IQ" b="1" dirty="0" smtClean="0"/>
                        <a:t>137.8</a:t>
                      </a:r>
                      <a:endParaRPr lang="ar-IQ" b="1" dirty="0"/>
                    </a:p>
                  </a:txBody>
                  <a:tcPr/>
                </a:tc>
                <a:tc>
                  <a:txBody>
                    <a:bodyPr/>
                    <a:lstStyle/>
                    <a:p>
                      <a:pPr algn="ctr" rtl="1"/>
                      <a:r>
                        <a:rPr lang="ar-IQ" b="1" dirty="0" smtClean="0"/>
                        <a:t>9097</a:t>
                      </a:r>
                      <a:endParaRPr lang="ar-IQ" b="1" dirty="0"/>
                    </a:p>
                  </a:txBody>
                  <a:tcPr/>
                </a:tc>
                <a:tc>
                  <a:txBody>
                    <a:bodyPr/>
                    <a:lstStyle/>
                    <a:p>
                      <a:pPr algn="ctr" rtl="1"/>
                      <a:r>
                        <a:rPr lang="ar-IQ" b="1" dirty="0" smtClean="0"/>
                        <a:t>169.8</a:t>
                      </a:r>
                      <a:endParaRPr lang="ar-IQ" b="1" dirty="0"/>
                    </a:p>
                  </a:txBody>
                  <a:tcPr/>
                </a:tc>
              </a:tr>
              <a:tr h="574531">
                <a:tc>
                  <a:txBody>
                    <a:bodyPr/>
                    <a:lstStyle/>
                    <a:p>
                      <a:pPr algn="ctr" rtl="1"/>
                      <a:r>
                        <a:rPr lang="ar-IQ" b="1" dirty="0" smtClean="0"/>
                        <a:t>2018</a:t>
                      </a:r>
                      <a:endParaRPr lang="ar-IQ" b="1" dirty="0"/>
                    </a:p>
                  </a:txBody>
                  <a:tcPr/>
                </a:tc>
                <a:tc>
                  <a:txBody>
                    <a:bodyPr/>
                    <a:lstStyle/>
                    <a:p>
                      <a:pPr algn="ctr" rtl="1"/>
                      <a:r>
                        <a:rPr lang="ar-IQ" b="1" dirty="0" smtClean="0">
                          <a:solidFill>
                            <a:srgbClr val="C00000"/>
                          </a:solidFill>
                        </a:rPr>
                        <a:t>453.3</a:t>
                      </a:r>
                      <a:endParaRPr lang="ar-IQ" b="1" dirty="0">
                        <a:solidFill>
                          <a:srgbClr val="C00000"/>
                        </a:solidFill>
                      </a:endParaRPr>
                    </a:p>
                  </a:txBody>
                  <a:tcPr/>
                </a:tc>
                <a:tc>
                  <a:txBody>
                    <a:bodyPr/>
                    <a:lstStyle/>
                    <a:p>
                      <a:pPr algn="ctr" rtl="1"/>
                      <a:r>
                        <a:rPr lang="ar-IQ" b="1" dirty="0" smtClean="0"/>
                        <a:t>335.3</a:t>
                      </a:r>
                      <a:endParaRPr lang="ar-IQ" b="1" dirty="0"/>
                    </a:p>
                  </a:txBody>
                  <a:tcPr/>
                </a:tc>
                <a:tc>
                  <a:txBody>
                    <a:bodyPr/>
                    <a:lstStyle/>
                    <a:p>
                      <a:pPr algn="ctr" rtl="1"/>
                      <a:r>
                        <a:rPr lang="ar-IQ" b="1" dirty="0" smtClean="0">
                          <a:solidFill>
                            <a:srgbClr val="C00000"/>
                          </a:solidFill>
                        </a:rPr>
                        <a:t>118.0</a:t>
                      </a:r>
                      <a:endParaRPr lang="ar-IQ" b="1" dirty="0">
                        <a:solidFill>
                          <a:srgbClr val="C00000"/>
                        </a:solidFill>
                      </a:endParaRPr>
                    </a:p>
                  </a:txBody>
                  <a:tcPr/>
                </a:tc>
                <a:tc>
                  <a:txBody>
                    <a:bodyPr/>
                    <a:lstStyle/>
                    <a:p>
                      <a:pPr algn="ctr" rtl="1"/>
                      <a:r>
                        <a:rPr lang="ar-IQ" b="1" dirty="0" smtClean="0"/>
                        <a:t>9006</a:t>
                      </a:r>
                      <a:endParaRPr lang="ar-IQ" b="1" dirty="0"/>
                    </a:p>
                  </a:txBody>
                  <a:tcPr/>
                </a:tc>
                <a:tc>
                  <a:txBody>
                    <a:bodyPr/>
                    <a:lstStyle/>
                    <a:p>
                      <a:pPr algn="ctr" rtl="1"/>
                      <a:r>
                        <a:rPr lang="ar-IQ" b="1" dirty="0" smtClean="0"/>
                        <a:t>200.4</a:t>
                      </a:r>
                      <a:endParaRPr lang="ar-IQ" b="1"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واقع قطاع النقل البحري في العراق</a:t>
            </a:r>
            <a:endParaRPr lang="ar-IQ" sz="4400" dirty="0">
              <a:solidFill>
                <a:srgbClr val="FFFF00"/>
              </a:solidFill>
            </a:endParaRPr>
          </a:p>
        </p:txBody>
      </p:sp>
      <p:sp>
        <p:nvSpPr>
          <p:cNvPr id="3" name="عنوان فرعي 2"/>
          <p:cNvSpPr>
            <a:spLocks noGrp="1"/>
          </p:cNvSpPr>
          <p:nvPr>
            <p:ph type="subTitle" idx="1"/>
          </p:nvPr>
        </p:nvSpPr>
        <p:spPr>
          <a:xfrm>
            <a:off x="285720" y="928670"/>
            <a:ext cx="8429684" cy="5429288"/>
          </a:xfrm>
        </p:spPr>
        <p:txBody>
          <a:bodyPr>
            <a:normAutofit/>
          </a:bodyPr>
          <a:lstStyle/>
          <a:p>
            <a:pPr algn="just"/>
            <a:endParaRPr lang="ar-IQ" sz="2000" dirty="0" smtClean="0">
              <a:solidFill>
                <a:srgbClr val="FFFF00"/>
              </a:solidFill>
            </a:endParaRPr>
          </a:p>
          <a:p>
            <a:pPr algn="just"/>
            <a:r>
              <a:rPr lang="ar-IQ" sz="2800" b="1" dirty="0" smtClean="0">
                <a:solidFill>
                  <a:srgbClr val="FFFF00"/>
                </a:solidFill>
              </a:rPr>
              <a:t>أ </a:t>
            </a:r>
            <a:r>
              <a:rPr lang="ar-IQ" sz="2800" b="1" dirty="0" err="1" smtClean="0">
                <a:solidFill>
                  <a:srgbClr val="FFFF00"/>
                </a:solidFill>
              </a:rPr>
              <a:t>ـ</a:t>
            </a:r>
            <a:r>
              <a:rPr lang="ar-IQ" sz="2800" b="1" dirty="0" smtClean="0">
                <a:solidFill>
                  <a:srgbClr val="FFFF00"/>
                </a:solidFill>
              </a:rPr>
              <a:t> نشاط وعمل الشركة العامة للنقل البحري .</a:t>
            </a:r>
          </a:p>
          <a:p>
            <a:pPr algn="just"/>
            <a:r>
              <a:rPr lang="ar-IQ" sz="1600" dirty="0" smtClean="0"/>
              <a:t>تمتلك الشركة </a:t>
            </a:r>
            <a:r>
              <a:rPr lang="ar-IQ" sz="1600" dirty="0" smtClean="0">
                <a:solidFill>
                  <a:srgbClr val="FFFF00"/>
                </a:solidFill>
              </a:rPr>
              <a:t>5</a:t>
            </a:r>
            <a:r>
              <a:rPr lang="ar-IQ" sz="1600" dirty="0" smtClean="0"/>
              <a:t> بواخر ( </a:t>
            </a:r>
            <a:r>
              <a:rPr lang="ar-IQ" sz="1600" dirty="0" smtClean="0">
                <a:solidFill>
                  <a:srgbClr val="FFFF00"/>
                </a:solidFill>
              </a:rPr>
              <a:t>بغداد والمثنى والبصرة والحدباء والناصر </a:t>
            </a:r>
            <a:r>
              <a:rPr lang="ar-IQ" sz="1600" dirty="0" smtClean="0"/>
              <a:t>) </a:t>
            </a:r>
            <a:r>
              <a:rPr lang="ar-IQ" sz="1600" dirty="0" err="1" smtClean="0"/>
              <a:t>و</a:t>
            </a:r>
            <a:r>
              <a:rPr lang="ar-IQ" sz="1600" dirty="0" smtClean="0"/>
              <a:t> </a:t>
            </a:r>
            <a:r>
              <a:rPr lang="ar-IQ" sz="1600" dirty="0" err="1" smtClean="0"/>
              <a:t>جنائب</a:t>
            </a:r>
            <a:r>
              <a:rPr lang="ar-IQ" sz="1600" dirty="0" smtClean="0"/>
              <a:t> عدد </a:t>
            </a:r>
            <a:r>
              <a:rPr lang="ar-IQ" sz="1600" dirty="0" smtClean="0">
                <a:solidFill>
                  <a:srgbClr val="FFFF00"/>
                </a:solidFill>
              </a:rPr>
              <a:t>3</a:t>
            </a:r>
            <a:r>
              <a:rPr lang="ar-IQ" sz="1600" dirty="0" smtClean="0"/>
              <a:t> وهي ( </a:t>
            </a:r>
            <a:r>
              <a:rPr lang="ar-IQ" sz="1600" dirty="0" smtClean="0">
                <a:solidFill>
                  <a:srgbClr val="FFFF00"/>
                </a:solidFill>
              </a:rPr>
              <a:t>بيعة الغدير والأصمعي </a:t>
            </a:r>
            <a:r>
              <a:rPr lang="ar-IQ" sz="1600" dirty="0" err="1" smtClean="0">
                <a:solidFill>
                  <a:srgbClr val="FFFF00"/>
                </a:solidFill>
              </a:rPr>
              <a:t>والقرنة</a:t>
            </a:r>
            <a:r>
              <a:rPr lang="ar-IQ" sz="1600" dirty="0" smtClean="0">
                <a:solidFill>
                  <a:srgbClr val="FFFF00"/>
                </a:solidFill>
              </a:rPr>
              <a:t> </a:t>
            </a:r>
            <a:r>
              <a:rPr lang="ar-IQ" sz="1600" dirty="0" smtClean="0"/>
              <a:t>) , تصل حمولاتها الإجمالية إلى </a:t>
            </a:r>
            <a:r>
              <a:rPr lang="ar-IQ" sz="1600" dirty="0" smtClean="0">
                <a:solidFill>
                  <a:srgbClr val="FFFF00"/>
                </a:solidFill>
              </a:rPr>
              <a:t>789,468</a:t>
            </a:r>
            <a:r>
              <a:rPr lang="ar-IQ" sz="1600" dirty="0" smtClean="0"/>
              <a:t> </a:t>
            </a:r>
            <a:r>
              <a:rPr lang="ar-IQ" sz="1600" dirty="0" smtClean="0"/>
              <a:t>طن , إذا تقدم الشركة خدمات نقل السلع والبضائع للمتعامل الأجنبي والوطني وتقديم مختلف الخدمات الأخرى للسفن التجارية وناقلات النفط .</a:t>
            </a:r>
            <a:endParaRPr lang="ar-IQ" sz="1600" b="1"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graphicFrame>
        <p:nvGraphicFramePr>
          <p:cNvPr id="4" name="جدول 3"/>
          <p:cNvGraphicFramePr>
            <a:graphicFrameLocks noGrp="1"/>
          </p:cNvGraphicFramePr>
          <p:nvPr/>
        </p:nvGraphicFramePr>
        <p:xfrm>
          <a:off x="357154" y="3000372"/>
          <a:ext cx="8429688" cy="2397760"/>
        </p:xfrm>
        <a:graphic>
          <a:graphicData uri="http://schemas.openxmlformats.org/drawingml/2006/table">
            <a:tbl>
              <a:tblPr rtl="1" firstRow="1" bandRow="1">
                <a:tableStyleId>{5C22544A-7EE6-4342-B048-85BDC9FD1C3A}</a:tableStyleId>
              </a:tblPr>
              <a:tblGrid>
                <a:gridCol w="1053711"/>
                <a:gridCol w="1053711"/>
                <a:gridCol w="1053711"/>
                <a:gridCol w="1053711"/>
                <a:gridCol w="1053711"/>
                <a:gridCol w="1053711"/>
                <a:gridCol w="1053711"/>
                <a:gridCol w="1053711"/>
              </a:tblGrid>
              <a:tr h="370840">
                <a:tc>
                  <a:txBody>
                    <a:bodyPr/>
                    <a:lstStyle/>
                    <a:p>
                      <a:pPr algn="ctr" rtl="1"/>
                      <a:endParaRPr lang="ar-IQ" dirty="0" smtClean="0"/>
                    </a:p>
                    <a:p>
                      <a:pPr algn="ctr" rtl="1"/>
                      <a:r>
                        <a:rPr lang="ar-IQ" dirty="0" smtClean="0"/>
                        <a:t>السنة</a:t>
                      </a:r>
                      <a:endParaRPr lang="ar-IQ" dirty="0"/>
                    </a:p>
                  </a:txBody>
                  <a:tcPr/>
                </a:tc>
                <a:tc>
                  <a:txBody>
                    <a:bodyPr/>
                    <a:lstStyle/>
                    <a:p>
                      <a:pPr algn="ctr" rtl="1"/>
                      <a:endParaRPr lang="ar-IQ" dirty="0" smtClean="0"/>
                    </a:p>
                    <a:p>
                      <a:pPr algn="ctr" rtl="1"/>
                      <a:r>
                        <a:rPr lang="ar-IQ" dirty="0" smtClean="0"/>
                        <a:t>عدد السفن المملوكة</a:t>
                      </a:r>
                      <a:endParaRPr lang="ar-IQ" dirty="0"/>
                    </a:p>
                  </a:txBody>
                  <a:tcPr/>
                </a:tc>
                <a:tc>
                  <a:txBody>
                    <a:bodyPr/>
                    <a:lstStyle/>
                    <a:p>
                      <a:pPr algn="ctr" rtl="1"/>
                      <a:r>
                        <a:rPr lang="ar-IQ" dirty="0" smtClean="0"/>
                        <a:t>البضائع المحملة </a:t>
                      </a:r>
                      <a:r>
                        <a:rPr lang="ar-IQ" baseline="0" dirty="0" smtClean="0"/>
                        <a:t> ألف / طن</a:t>
                      </a:r>
                      <a:endParaRPr lang="ar-IQ" dirty="0"/>
                    </a:p>
                  </a:txBody>
                  <a:tcPr/>
                </a:tc>
                <a:tc>
                  <a:txBody>
                    <a:bodyPr/>
                    <a:lstStyle/>
                    <a:p>
                      <a:pPr algn="ctr" rtl="1"/>
                      <a:r>
                        <a:rPr lang="ar-IQ" dirty="0" smtClean="0"/>
                        <a:t>إجمالي الإيرادات </a:t>
                      </a:r>
                    </a:p>
                    <a:p>
                      <a:pPr algn="ctr" rtl="1"/>
                      <a:r>
                        <a:rPr lang="ar-IQ" dirty="0" smtClean="0"/>
                        <a:t>مليار دينار</a:t>
                      </a:r>
                      <a:endParaRPr lang="ar-IQ" dirty="0"/>
                    </a:p>
                  </a:txBody>
                  <a:tcPr/>
                </a:tc>
                <a:tc>
                  <a:txBody>
                    <a:bodyPr/>
                    <a:lstStyle/>
                    <a:p>
                      <a:pPr algn="ctr" rtl="1"/>
                      <a:r>
                        <a:rPr lang="ar-IQ" dirty="0" smtClean="0"/>
                        <a:t>إجمالي المصروفات</a:t>
                      </a:r>
                    </a:p>
                    <a:p>
                      <a:pPr algn="ctr" rtl="1"/>
                      <a:r>
                        <a:rPr lang="ar-IQ" dirty="0" smtClean="0"/>
                        <a:t>مليار دينار</a:t>
                      </a:r>
                      <a:endParaRPr lang="ar-IQ" dirty="0"/>
                    </a:p>
                  </a:txBody>
                  <a:tcPr/>
                </a:tc>
                <a:tc>
                  <a:txBody>
                    <a:bodyPr/>
                    <a:lstStyle/>
                    <a:p>
                      <a:pPr algn="ctr" rtl="1"/>
                      <a:r>
                        <a:rPr lang="ar-IQ" dirty="0" smtClean="0"/>
                        <a:t>الأرباح الصافية </a:t>
                      </a:r>
                    </a:p>
                    <a:p>
                      <a:pPr algn="ctr" rtl="1"/>
                      <a:r>
                        <a:rPr lang="ar-IQ" dirty="0" smtClean="0"/>
                        <a:t>مليار دينار</a:t>
                      </a:r>
                      <a:endParaRPr lang="ar-IQ" dirty="0"/>
                    </a:p>
                  </a:txBody>
                  <a:tcPr/>
                </a:tc>
                <a:tc>
                  <a:txBody>
                    <a:bodyPr/>
                    <a:lstStyle/>
                    <a:p>
                      <a:pPr algn="ctr" rtl="1"/>
                      <a:r>
                        <a:rPr lang="ar-IQ" dirty="0" smtClean="0"/>
                        <a:t>عدد العاملين</a:t>
                      </a:r>
                    </a:p>
                    <a:p>
                      <a:pPr algn="ctr" rtl="1"/>
                      <a:r>
                        <a:rPr lang="ar-IQ" dirty="0" smtClean="0"/>
                        <a:t>في الشركة</a:t>
                      </a:r>
                      <a:endParaRPr lang="ar-IQ" dirty="0"/>
                    </a:p>
                  </a:txBody>
                  <a:tcPr/>
                </a:tc>
                <a:tc>
                  <a:txBody>
                    <a:bodyPr/>
                    <a:lstStyle/>
                    <a:p>
                      <a:pPr algn="ctr" rtl="1"/>
                      <a:r>
                        <a:rPr lang="ar-IQ" dirty="0" smtClean="0"/>
                        <a:t>رواتب العاملين</a:t>
                      </a:r>
                    </a:p>
                    <a:p>
                      <a:pPr algn="ctr" rtl="1"/>
                      <a:r>
                        <a:rPr lang="ar-IQ" dirty="0" smtClean="0"/>
                        <a:t>مليار دينار</a:t>
                      </a:r>
                      <a:endParaRPr lang="ar-IQ" dirty="0"/>
                    </a:p>
                  </a:txBody>
                  <a:tcPr/>
                </a:tc>
              </a:tr>
              <a:tr h="370840">
                <a:tc>
                  <a:txBody>
                    <a:bodyPr/>
                    <a:lstStyle/>
                    <a:p>
                      <a:pPr algn="ctr" rtl="1"/>
                      <a:r>
                        <a:rPr lang="ar-IQ" b="1" dirty="0" smtClean="0"/>
                        <a:t>2015</a:t>
                      </a:r>
                      <a:endParaRPr lang="ar-IQ" b="1" dirty="0"/>
                    </a:p>
                  </a:txBody>
                  <a:tcPr/>
                </a:tc>
                <a:tc>
                  <a:txBody>
                    <a:bodyPr/>
                    <a:lstStyle/>
                    <a:p>
                      <a:pPr algn="ctr" rtl="1"/>
                      <a:r>
                        <a:rPr lang="ar-IQ" b="1" dirty="0" smtClean="0">
                          <a:solidFill>
                            <a:srgbClr val="C00000"/>
                          </a:solidFill>
                        </a:rPr>
                        <a:t>6</a:t>
                      </a:r>
                      <a:endParaRPr lang="ar-IQ" b="1" dirty="0">
                        <a:solidFill>
                          <a:srgbClr val="C00000"/>
                        </a:solidFill>
                      </a:endParaRPr>
                    </a:p>
                  </a:txBody>
                  <a:tcPr/>
                </a:tc>
                <a:tc>
                  <a:txBody>
                    <a:bodyPr/>
                    <a:lstStyle/>
                    <a:p>
                      <a:pPr algn="ctr" rtl="1"/>
                      <a:r>
                        <a:rPr lang="ar-IQ" b="1" dirty="0" smtClean="0"/>
                        <a:t>383</a:t>
                      </a:r>
                      <a:endParaRPr lang="ar-IQ" b="1" dirty="0"/>
                    </a:p>
                  </a:txBody>
                  <a:tcPr/>
                </a:tc>
                <a:tc>
                  <a:txBody>
                    <a:bodyPr/>
                    <a:lstStyle/>
                    <a:p>
                      <a:pPr algn="ctr" rtl="1"/>
                      <a:r>
                        <a:rPr lang="ar-IQ" b="1" dirty="0" smtClean="0">
                          <a:solidFill>
                            <a:srgbClr val="C00000"/>
                          </a:solidFill>
                        </a:rPr>
                        <a:t>53.6</a:t>
                      </a:r>
                      <a:endParaRPr lang="ar-IQ" b="1" dirty="0">
                        <a:solidFill>
                          <a:srgbClr val="C00000"/>
                        </a:solidFill>
                      </a:endParaRPr>
                    </a:p>
                  </a:txBody>
                  <a:tcPr/>
                </a:tc>
                <a:tc>
                  <a:txBody>
                    <a:bodyPr/>
                    <a:lstStyle/>
                    <a:p>
                      <a:pPr algn="ctr" rtl="1"/>
                      <a:r>
                        <a:rPr lang="ar-IQ" b="1" dirty="0" smtClean="0"/>
                        <a:t>48.6</a:t>
                      </a:r>
                      <a:endParaRPr lang="ar-IQ" b="1" dirty="0"/>
                    </a:p>
                  </a:txBody>
                  <a:tcPr/>
                </a:tc>
                <a:tc>
                  <a:txBody>
                    <a:bodyPr/>
                    <a:lstStyle/>
                    <a:p>
                      <a:pPr algn="ctr" rtl="1"/>
                      <a:r>
                        <a:rPr lang="ar-IQ" b="1" dirty="0" smtClean="0">
                          <a:solidFill>
                            <a:srgbClr val="C00000"/>
                          </a:solidFill>
                        </a:rPr>
                        <a:t>5.5</a:t>
                      </a:r>
                      <a:endParaRPr lang="ar-IQ" b="1" dirty="0">
                        <a:solidFill>
                          <a:srgbClr val="C00000"/>
                        </a:solidFill>
                      </a:endParaRPr>
                    </a:p>
                  </a:txBody>
                  <a:tcPr/>
                </a:tc>
                <a:tc>
                  <a:txBody>
                    <a:bodyPr/>
                    <a:lstStyle/>
                    <a:p>
                      <a:pPr algn="ctr" rtl="1"/>
                      <a:r>
                        <a:rPr lang="ar-IQ" b="1" dirty="0" smtClean="0"/>
                        <a:t>1787</a:t>
                      </a:r>
                      <a:endParaRPr lang="ar-IQ" b="1" dirty="0"/>
                    </a:p>
                  </a:txBody>
                  <a:tcPr/>
                </a:tc>
                <a:tc>
                  <a:txBody>
                    <a:bodyPr/>
                    <a:lstStyle/>
                    <a:p>
                      <a:pPr algn="ctr" rtl="1"/>
                      <a:r>
                        <a:rPr lang="ar-IQ" b="1" dirty="0" smtClean="0"/>
                        <a:t>32.4</a:t>
                      </a:r>
                      <a:endParaRPr lang="ar-IQ" b="1" dirty="0"/>
                    </a:p>
                  </a:txBody>
                  <a:tcPr/>
                </a:tc>
              </a:tr>
              <a:tr h="370840">
                <a:tc>
                  <a:txBody>
                    <a:bodyPr/>
                    <a:lstStyle/>
                    <a:p>
                      <a:pPr algn="ctr" rtl="1"/>
                      <a:r>
                        <a:rPr lang="ar-IQ" b="1" dirty="0" smtClean="0"/>
                        <a:t>2016</a:t>
                      </a:r>
                      <a:endParaRPr lang="ar-IQ" b="1" dirty="0"/>
                    </a:p>
                  </a:txBody>
                  <a:tcPr/>
                </a:tc>
                <a:tc>
                  <a:txBody>
                    <a:bodyPr/>
                    <a:lstStyle/>
                    <a:p>
                      <a:pPr algn="ctr" rtl="1"/>
                      <a:r>
                        <a:rPr lang="ar-IQ" b="1" dirty="0" smtClean="0"/>
                        <a:t>8</a:t>
                      </a:r>
                      <a:endParaRPr lang="ar-IQ" b="1" dirty="0"/>
                    </a:p>
                  </a:txBody>
                  <a:tcPr/>
                </a:tc>
                <a:tc>
                  <a:txBody>
                    <a:bodyPr/>
                    <a:lstStyle/>
                    <a:p>
                      <a:pPr algn="ctr" rtl="1"/>
                      <a:r>
                        <a:rPr lang="ar-IQ" b="1" dirty="0" smtClean="0"/>
                        <a:t>370</a:t>
                      </a:r>
                      <a:endParaRPr lang="ar-IQ" b="1" dirty="0"/>
                    </a:p>
                  </a:txBody>
                  <a:tcPr/>
                </a:tc>
                <a:tc>
                  <a:txBody>
                    <a:bodyPr/>
                    <a:lstStyle/>
                    <a:p>
                      <a:pPr algn="ctr" rtl="1"/>
                      <a:r>
                        <a:rPr lang="ar-IQ" b="1" dirty="0" smtClean="0"/>
                        <a:t>57.0</a:t>
                      </a:r>
                      <a:endParaRPr lang="ar-IQ" b="1" dirty="0"/>
                    </a:p>
                  </a:txBody>
                  <a:tcPr/>
                </a:tc>
                <a:tc>
                  <a:txBody>
                    <a:bodyPr/>
                    <a:lstStyle/>
                    <a:p>
                      <a:pPr algn="ctr" rtl="1"/>
                      <a:r>
                        <a:rPr lang="ar-IQ" b="1" dirty="0" smtClean="0"/>
                        <a:t>42.4</a:t>
                      </a:r>
                      <a:endParaRPr lang="ar-IQ" b="1" dirty="0"/>
                    </a:p>
                  </a:txBody>
                  <a:tcPr/>
                </a:tc>
                <a:tc>
                  <a:txBody>
                    <a:bodyPr/>
                    <a:lstStyle/>
                    <a:p>
                      <a:pPr algn="ctr" rtl="1"/>
                      <a:r>
                        <a:rPr lang="ar-IQ" b="1" dirty="0" smtClean="0"/>
                        <a:t>14.6</a:t>
                      </a:r>
                      <a:endParaRPr lang="ar-IQ" b="1" dirty="0"/>
                    </a:p>
                  </a:txBody>
                  <a:tcPr/>
                </a:tc>
                <a:tc>
                  <a:txBody>
                    <a:bodyPr/>
                    <a:lstStyle/>
                    <a:p>
                      <a:pPr algn="ctr" rtl="1"/>
                      <a:r>
                        <a:rPr lang="ar-IQ" b="1" dirty="0" smtClean="0"/>
                        <a:t>1661</a:t>
                      </a:r>
                      <a:endParaRPr lang="ar-IQ" b="1" dirty="0"/>
                    </a:p>
                  </a:txBody>
                  <a:tcPr/>
                </a:tc>
                <a:tc>
                  <a:txBody>
                    <a:bodyPr/>
                    <a:lstStyle/>
                    <a:p>
                      <a:pPr algn="ctr" rtl="1"/>
                      <a:r>
                        <a:rPr lang="ar-IQ" b="1" dirty="0" smtClean="0"/>
                        <a:t>28.0</a:t>
                      </a:r>
                      <a:endParaRPr lang="ar-IQ" b="1" dirty="0"/>
                    </a:p>
                  </a:txBody>
                  <a:tcPr/>
                </a:tc>
              </a:tr>
              <a:tr h="370840">
                <a:tc>
                  <a:txBody>
                    <a:bodyPr/>
                    <a:lstStyle/>
                    <a:p>
                      <a:pPr algn="ctr" rtl="1"/>
                      <a:r>
                        <a:rPr lang="ar-IQ" b="1" dirty="0" smtClean="0"/>
                        <a:t>2017</a:t>
                      </a:r>
                      <a:endParaRPr lang="ar-IQ" b="1" dirty="0"/>
                    </a:p>
                  </a:txBody>
                  <a:tcPr/>
                </a:tc>
                <a:tc>
                  <a:txBody>
                    <a:bodyPr/>
                    <a:lstStyle/>
                    <a:p>
                      <a:pPr algn="ctr" rtl="1"/>
                      <a:r>
                        <a:rPr lang="ar-IQ" b="1" dirty="0" smtClean="0"/>
                        <a:t>8</a:t>
                      </a:r>
                      <a:endParaRPr lang="ar-IQ" b="1" dirty="0"/>
                    </a:p>
                  </a:txBody>
                  <a:tcPr/>
                </a:tc>
                <a:tc>
                  <a:txBody>
                    <a:bodyPr/>
                    <a:lstStyle/>
                    <a:p>
                      <a:pPr algn="ctr" rtl="1"/>
                      <a:r>
                        <a:rPr lang="ar-IQ" b="1" dirty="0" smtClean="0"/>
                        <a:t>406</a:t>
                      </a:r>
                      <a:endParaRPr lang="ar-IQ" b="1" dirty="0"/>
                    </a:p>
                  </a:txBody>
                  <a:tcPr/>
                </a:tc>
                <a:tc>
                  <a:txBody>
                    <a:bodyPr/>
                    <a:lstStyle/>
                    <a:p>
                      <a:pPr algn="ctr" rtl="1"/>
                      <a:r>
                        <a:rPr lang="ar-IQ" b="1" dirty="0" smtClean="0"/>
                        <a:t>66.8</a:t>
                      </a:r>
                      <a:endParaRPr lang="ar-IQ" b="1" dirty="0"/>
                    </a:p>
                  </a:txBody>
                  <a:tcPr/>
                </a:tc>
                <a:tc>
                  <a:txBody>
                    <a:bodyPr/>
                    <a:lstStyle/>
                    <a:p>
                      <a:pPr algn="ctr" rtl="1"/>
                      <a:r>
                        <a:rPr lang="ar-IQ" b="1" dirty="0" smtClean="0"/>
                        <a:t>49.2</a:t>
                      </a:r>
                      <a:endParaRPr lang="ar-IQ" b="1" dirty="0"/>
                    </a:p>
                  </a:txBody>
                  <a:tcPr/>
                </a:tc>
                <a:tc>
                  <a:txBody>
                    <a:bodyPr/>
                    <a:lstStyle/>
                    <a:p>
                      <a:pPr algn="ctr" rtl="1"/>
                      <a:r>
                        <a:rPr lang="ar-IQ" b="1" dirty="0" smtClean="0"/>
                        <a:t>17.6</a:t>
                      </a:r>
                      <a:endParaRPr lang="ar-IQ" b="1" dirty="0"/>
                    </a:p>
                  </a:txBody>
                  <a:tcPr/>
                </a:tc>
                <a:tc>
                  <a:txBody>
                    <a:bodyPr/>
                    <a:lstStyle/>
                    <a:p>
                      <a:pPr algn="ctr" rtl="1"/>
                      <a:r>
                        <a:rPr lang="ar-IQ" b="1" dirty="0" smtClean="0"/>
                        <a:t>1683</a:t>
                      </a:r>
                      <a:endParaRPr lang="ar-IQ" b="1" dirty="0"/>
                    </a:p>
                  </a:txBody>
                  <a:tcPr/>
                </a:tc>
                <a:tc>
                  <a:txBody>
                    <a:bodyPr/>
                    <a:lstStyle/>
                    <a:p>
                      <a:pPr algn="ctr" rtl="1"/>
                      <a:r>
                        <a:rPr lang="ar-IQ" b="1" dirty="0" smtClean="0"/>
                        <a:t>29.0</a:t>
                      </a:r>
                      <a:endParaRPr lang="ar-IQ" b="1" dirty="0"/>
                    </a:p>
                  </a:txBody>
                  <a:tcPr/>
                </a:tc>
              </a:tr>
              <a:tr h="370840">
                <a:tc>
                  <a:txBody>
                    <a:bodyPr/>
                    <a:lstStyle/>
                    <a:p>
                      <a:pPr algn="ctr" rtl="1"/>
                      <a:r>
                        <a:rPr lang="ar-IQ" b="1" dirty="0" smtClean="0"/>
                        <a:t>2018</a:t>
                      </a:r>
                      <a:endParaRPr lang="ar-IQ" b="1" dirty="0"/>
                    </a:p>
                  </a:txBody>
                  <a:tcPr/>
                </a:tc>
                <a:tc>
                  <a:txBody>
                    <a:bodyPr/>
                    <a:lstStyle/>
                    <a:p>
                      <a:pPr algn="ctr" rtl="1"/>
                      <a:r>
                        <a:rPr lang="ar-IQ" b="1" dirty="0" smtClean="0">
                          <a:solidFill>
                            <a:srgbClr val="C00000"/>
                          </a:solidFill>
                        </a:rPr>
                        <a:t>8</a:t>
                      </a:r>
                      <a:endParaRPr lang="ar-IQ" b="1" dirty="0">
                        <a:solidFill>
                          <a:srgbClr val="C00000"/>
                        </a:solidFill>
                      </a:endParaRPr>
                    </a:p>
                  </a:txBody>
                  <a:tcPr/>
                </a:tc>
                <a:tc>
                  <a:txBody>
                    <a:bodyPr/>
                    <a:lstStyle/>
                    <a:p>
                      <a:pPr algn="ctr" rtl="1"/>
                      <a:r>
                        <a:rPr lang="ar-IQ" b="1" dirty="0" smtClean="0"/>
                        <a:t>789</a:t>
                      </a:r>
                      <a:endParaRPr lang="ar-IQ" b="1" dirty="0"/>
                    </a:p>
                  </a:txBody>
                  <a:tcPr/>
                </a:tc>
                <a:tc>
                  <a:txBody>
                    <a:bodyPr/>
                    <a:lstStyle/>
                    <a:p>
                      <a:pPr algn="ctr" rtl="1"/>
                      <a:r>
                        <a:rPr lang="ar-IQ" b="1" dirty="0" smtClean="0">
                          <a:solidFill>
                            <a:srgbClr val="C00000"/>
                          </a:solidFill>
                        </a:rPr>
                        <a:t>87.1</a:t>
                      </a:r>
                      <a:endParaRPr lang="ar-IQ" b="1" dirty="0">
                        <a:solidFill>
                          <a:srgbClr val="C00000"/>
                        </a:solidFill>
                      </a:endParaRPr>
                    </a:p>
                  </a:txBody>
                  <a:tcPr/>
                </a:tc>
                <a:tc>
                  <a:txBody>
                    <a:bodyPr/>
                    <a:lstStyle/>
                    <a:p>
                      <a:pPr algn="ctr" rtl="1"/>
                      <a:r>
                        <a:rPr lang="ar-IQ" b="1" dirty="0" smtClean="0"/>
                        <a:t>59.9</a:t>
                      </a:r>
                      <a:endParaRPr lang="ar-IQ" b="1" dirty="0"/>
                    </a:p>
                  </a:txBody>
                  <a:tcPr/>
                </a:tc>
                <a:tc>
                  <a:txBody>
                    <a:bodyPr/>
                    <a:lstStyle/>
                    <a:p>
                      <a:pPr algn="ctr" rtl="1"/>
                      <a:r>
                        <a:rPr lang="ar-IQ" b="1" dirty="0" smtClean="0">
                          <a:solidFill>
                            <a:srgbClr val="C00000"/>
                          </a:solidFill>
                        </a:rPr>
                        <a:t>27.2</a:t>
                      </a:r>
                      <a:endParaRPr lang="ar-IQ" b="1" dirty="0">
                        <a:solidFill>
                          <a:srgbClr val="C00000"/>
                        </a:solidFill>
                      </a:endParaRPr>
                    </a:p>
                  </a:txBody>
                  <a:tcPr/>
                </a:tc>
                <a:tc>
                  <a:txBody>
                    <a:bodyPr/>
                    <a:lstStyle/>
                    <a:p>
                      <a:pPr algn="ctr" rtl="1"/>
                      <a:r>
                        <a:rPr lang="ar-IQ" b="1" dirty="0" smtClean="0"/>
                        <a:t>1610</a:t>
                      </a:r>
                      <a:endParaRPr lang="ar-IQ" b="1" dirty="0"/>
                    </a:p>
                  </a:txBody>
                  <a:tcPr/>
                </a:tc>
                <a:tc>
                  <a:txBody>
                    <a:bodyPr/>
                    <a:lstStyle/>
                    <a:p>
                      <a:pPr algn="ctr" rtl="1"/>
                      <a:r>
                        <a:rPr lang="ar-IQ" b="1" dirty="0" smtClean="0"/>
                        <a:t>33.1</a:t>
                      </a:r>
                      <a:endParaRPr lang="ar-IQ" b="1"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واقع قطاع النقل الجوي والبحري في العراق</a:t>
            </a:r>
            <a:endParaRPr lang="ar-IQ" sz="4400" dirty="0">
              <a:solidFill>
                <a:srgbClr val="FFFF00"/>
              </a:solidFill>
            </a:endParaRPr>
          </a:p>
        </p:txBody>
      </p:sp>
      <p:sp>
        <p:nvSpPr>
          <p:cNvPr id="3" name="عنوان فرعي 2"/>
          <p:cNvSpPr>
            <a:spLocks noGrp="1"/>
          </p:cNvSpPr>
          <p:nvPr>
            <p:ph type="subTitle" idx="1"/>
          </p:nvPr>
        </p:nvSpPr>
        <p:spPr>
          <a:xfrm>
            <a:off x="285720" y="857232"/>
            <a:ext cx="8429684" cy="5429288"/>
          </a:xfrm>
        </p:spPr>
        <p:txBody>
          <a:bodyPr>
            <a:normAutofit fontScale="85000" lnSpcReduction="20000"/>
          </a:bodyPr>
          <a:lstStyle/>
          <a:p>
            <a:pPr marL="514350" indent="-514350" algn="just">
              <a:buAutoNum type="arabicPeriod" startAt="3"/>
            </a:pPr>
            <a:r>
              <a:rPr lang="ar-IQ" sz="3000" dirty="0" smtClean="0">
                <a:solidFill>
                  <a:schemeClr val="bg1"/>
                </a:solidFill>
              </a:rPr>
              <a:t>مشاكل النقل الجوي والبحري :</a:t>
            </a:r>
          </a:p>
          <a:p>
            <a:pPr marL="514350" indent="-514350" algn="just"/>
            <a:r>
              <a:rPr lang="ar-IQ" sz="3000" dirty="0" smtClean="0">
                <a:solidFill>
                  <a:schemeClr val="bg1"/>
                </a:solidFill>
              </a:rPr>
              <a:t> </a:t>
            </a:r>
            <a:r>
              <a:rPr lang="ar-IQ" sz="2400" b="1" dirty="0" smtClean="0">
                <a:solidFill>
                  <a:srgbClr val="FFFF00"/>
                </a:solidFill>
              </a:rPr>
              <a:t>أ </a:t>
            </a:r>
            <a:r>
              <a:rPr lang="ar-IQ" sz="2400" b="1" dirty="0" err="1" smtClean="0">
                <a:solidFill>
                  <a:srgbClr val="FFFF00"/>
                </a:solidFill>
              </a:rPr>
              <a:t>ـ</a:t>
            </a:r>
            <a:r>
              <a:rPr lang="ar-IQ" sz="2400" b="1" dirty="0" smtClean="0">
                <a:solidFill>
                  <a:srgbClr val="FFFF00"/>
                </a:solidFill>
              </a:rPr>
              <a:t> </a:t>
            </a:r>
            <a:r>
              <a:rPr lang="ar-IQ" sz="2400" b="1" dirty="0" smtClean="0">
                <a:solidFill>
                  <a:srgbClr val="FFFF00"/>
                </a:solidFill>
              </a:rPr>
              <a:t>التحديات التي تواجه النقل الجوي والموانئ </a:t>
            </a:r>
            <a:r>
              <a:rPr lang="ar-IQ" sz="2400" b="1" dirty="0" smtClean="0">
                <a:solidFill>
                  <a:srgbClr val="FFFF00"/>
                </a:solidFill>
              </a:rPr>
              <a:t>.</a:t>
            </a:r>
            <a:endParaRPr lang="ar-IQ" sz="2400" dirty="0" smtClean="0">
              <a:solidFill>
                <a:schemeClr val="bg1"/>
              </a:solidFill>
            </a:endParaRPr>
          </a:p>
          <a:p>
            <a:pPr algn="just">
              <a:buFont typeface="Wingdings" pitchFamily="2" charset="2"/>
              <a:buChar char="v"/>
            </a:pPr>
            <a:r>
              <a:rPr lang="ar-IQ" sz="2200" dirty="0" smtClean="0"/>
              <a:t>قلة أعداد أسطول الطائرات التابع للخطوط الجوية العراقية , فضلاً عن أعمارها التشغيلية المتقادمة وبمواصفات تكنولوجية متواضعة وغير مواكبة للتطورات الحديثة في هذا </a:t>
            </a:r>
            <a:r>
              <a:rPr lang="ar-IQ" sz="2200" dirty="0" smtClean="0"/>
              <a:t>المجال .</a:t>
            </a:r>
            <a:endParaRPr lang="ar-IQ" sz="2200" b="1" dirty="0" smtClean="0">
              <a:solidFill>
                <a:srgbClr val="FFFF00"/>
              </a:solidFill>
            </a:endParaRPr>
          </a:p>
          <a:p>
            <a:pPr algn="just">
              <a:buFont typeface="Wingdings" pitchFamily="2" charset="2"/>
              <a:buChar char="v"/>
            </a:pPr>
            <a:r>
              <a:rPr lang="ar-IQ" sz="2200" dirty="0" smtClean="0"/>
              <a:t>ضعف نوعية الخدمات المقدمة في المطارات العراقية والإجراءات الروتينية المعقدة في الدخول والخروج من هذه المطارات .</a:t>
            </a:r>
          </a:p>
          <a:p>
            <a:pPr algn="just">
              <a:buFont typeface="Wingdings" pitchFamily="2" charset="2"/>
              <a:buChar char="v"/>
            </a:pPr>
            <a:r>
              <a:rPr lang="ar-IQ" sz="2200" dirty="0" smtClean="0"/>
              <a:t>تقييد عمل الخطوط الجوية العراقية على بعض الدول التي تفرضها مؤسسات الطيران الدولية بسبب الشروط التي تضعها وعدم الالتزام والإيفاء </a:t>
            </a:r>
            <a:r>
              <a:rPr lang="ar-IQ" sz="2200" dirty="0" err="1" smtClean="0"/>
              <a:t>بها</a:t>
            </a:r>
            <a:r>
              <a:rPr lang="ar-IQ" sz="2200" dirty="0" smtClean="0"/>
              <a:t> من قبل الخطوط الجوية العراقية يحمل هذه الخطوط والمسافر تكاليف مضاعفة عبر الترانزيت وما شابه ذلك .</a:t>
            </a:r>
          </a:p>
          <a:p>
            <a:pPr algn="just">
              <a:buFont typeface="Wingdings" pitchFamily="2" charset="2"/>
              <a:buChar char="v"/>
            </a:pPr>
            <a:r>
              <a:rPr lang="ar-IQ" sz="2200" dirty="0" smtClean="0"/>
              <a:t>المنافسة القوية التي تواجهها الموانئ العراقية من قبل موانئ الدول المجاورة خصوصاً مع قرب اكتمال مشروع ميناء مبارك في دولة الكويت الذي سيؤثر بصورة كبيرة على أداء وعمل مينائي أم قصر وخور الزبير من حيث الخدمات ونوعيتها , كون هذا الميناء يتصف باستخدام الأنظمة الذكية في عمليات الشحن والتفريغ والبنية الحديثة المواكبة للتطورات في مجال النقل البحري .</a:t>
            </a:r>
          </a:p>
          <a:p>
            <a:pPr algn="just">
              <a:buFont typeface="Wingdings" pitchFamily="2" charset="2"/>
              <a:buChar char="v"/>
            </a:pPr>
            <a:r>
              <a:rPr lang="ar-IQ" sz="2200" dirty="0" smtClean="0"/>
              <a:t>الرسوم </a:t>
            </a:r>
            <a:r>
              <a:rPr lang="ar-IQ" sz="2200" dirty="0" err="1" smtClean="0"/>
              <a:t>الكمركية</a:t>
            </a:r>
            <a:r>
              <a:rPr lang="ar-IQ" sz="2200" dirty="0" smtClean="0"/>
              <a:t> العالية التي تفرض على السلع والبضائع في الموانئ العراقية </a:t>
            </a:r>
            <a:r>
              <a:rPr lang="ar-IQ" sz="2200" dirty="0" err="1" smtClean="0"/>
              <a:t>و</a:t>
            </a:r>
            <a:r>
              <a:rPr lang="ar-IQ" sz="2200" dirty="0" smtClean="0"/>
              <a:t> إجراءات التخليص </a:t>
            </a:r>
            <a:r>
              <a:rPr lang="ar-IQ" sz="2200" dirty="0" err="1" smtClean="0"/>
              <a:t>الكمركي</a:t>
            </a:r>
            <a:r>
              <a:rPr lang="ar-IQ" sz="2200" dirty="0" smtClean="0"/>
              <a:t> المعقدة التي تجبر المتعاملين الداخليين والخارجيين من التجار على نقل بضائعهم عبر موانئ ومنافذ حدودية لدول مجاورة , حيث وصلت هذه الرسوم إلى </a:t>
            </a:r>
            <a:r>
              <a:rPr lang="ar-IQ" sz="2200" dirty="0" smtClean="0">
                <a:solidFill>
                  <a:srgbClr val="FFFF00"/>
                </a:solidFill>
              </a:rPr>
              <a:t>25% </a:t>
            </a:r>
            <a:r>
              <a:rPr lang="ar-IQ" sz="2200" dirty="0" smtClean="0"/>
              <a:t>من قيمة البضائع , فضلاً عن الروتين والفساد الإداري المنتشر .</a:t>
            </a:r>
          </a:p>
          <a:p>
            <a:pPr algn="just">
              <a:buFont typeface="Wingdings" pitchFamily="2" charset="2"/>
              <a:buChar char="v"/>
            </a:pPr>
            <a:r>
              <a:rPr lang="ar-IQ" sz="2200" dirty="0" smtClean="0"/>
              <a:t>عدم اكتمال مراحل أنجاز ميناء الفاو وتأخرها عن التوقيتات الزمنية المحددة يجعل الاقتصاد العراقي يتعرض إلى خسائر مادية كبيرة من العملة الأجنبية , كما هو موضوع في الجدوى الاقتصادية لميناء الفاو الكبير .</a:t>
            </a:r>
            <a:endParaRPr lang="ar-IQ" sz="22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واقع قطاع النقل البحري في العراق</a:t>
            </a:r>
            <a:endParaRPr lang="ar-IQ" sz="4400" dirty="0">
              <a:solidFill>
                <a:srgbClr val="FFFF00"/>
              </a:solidFill>
            </a:endParaRPr>
          </a:p>
        </p:txBody>
      </p:sp>
      <p:sp>
        <p:nvSpPr>
          <p:cNvPr id="3" name="عنوان فرعي 2"/>
          <p:cNvSpPr>
            <a:spLocks noGrp="1"/>
          </p:cNvSpPr>
          <p:nvPr>
            <p:ph type="subTitle" idx="1"/>
          </p:nvPr>
        </p:nvSpPr>
        <p:spPr>
          <a:xfrm>
            <a:off x="285720" y="857232"/>
            <a:ext cx="8429684" cy="5429288"/>
          </a:xfrm>
        </p:spPr>
        <p:txBody>
          <a:bodyPr>
            <a:normAutofit/>
          </a:bodyPr>
          <a:lstStyle/>
          <a:p>
            <a:pPr algn="just">
              <a:buFont typeface="Wingdings" pitchFamily="2" charset="2"/>
              <a:buChar char="v"/>
            </a:pPr>
            <a:r>
              <a:rPr lang="ar-IQ" sz="2000" b="1" dirty="0" smtClean="0">
                <a:solidFill>
                  <a:srgbClr val="FFFF00"/>
                </a:solidFill>
              </a:rPr>
              <a:t>ب </a:t>
            </a:r>
            <a:r>
              <a:rPr lang="ar-IQ" sz="2000" b="1" dirty="0" err="1" smtClean="0">
                <a:solidFill>
                  <a:srgbClr val="FFFF00"/>
                </a:solidFill>
              </a:rPr>
              <a:t>ـ</a:t>
            </a:r>
            <a:r>
              <a:rPr lang="ar-IQ" sz="2000" b="1" dirty="0" smtClean="0">
                <a:solidFill>
                  <a:srgbClr val="FFFF00"/>
                </a:solidFill>
              </a:rPr>
              <a:t> </a:t>
            </a:r>
            <a:r>
              <a:rPr lang="ar-IQ" sz="2000" b="1" dirty="0" smtClean="0">
                <a:solidFill>
                  <a:srgbClr val="FFFF00"/>
                </a:solidFill>
              </a:rPr>
              <a:t>التحديات التي </a:t>
            </a:r>
            <a:r>
              <a:rPr lang="ar-IQ" sz="2000" b="1" dirty="0" smtClean="0">
                <a:solidFill>
                  <a:srgbClr val="FFFF00"/>
                </a:solidFill>
              </a:rPr>
              <a:t>توا</a:t>
            </a:r>
            <a:r>
              <a:rPr lang="ar-IQ" sz="2000" b="1" dirty="0" smtClean="0">
                <a:solidFill>
                  <a:srgbClr val="FFFF00"/>
                </a:solidFill>
              </a:rPr>
              <a:t>جه شركة النقل </a:t>
            </a:r>
            <a:r>
              <a:rPr lang="ar-IQ" sz="2000" b="1" dirty="0" smtClean="0">
                <a:solidFill>
                  <a:srgbClr val="FFFF00"/>
                </a:solidFill>
              </a:rPr>
              <a:t>البحري .</a:t>
            </a:r>
            <a:endParaRPr lang="ar-IQ" sz="2000" dirty="0" smtClean="0"/>
          </a:p>
          <a:p>
            <a:pPr algn="just">
              <a:buFont typeface="Wingdings" pitchFamily="2" charset="2"/>
              <a:buChar char="v"/>
            </a:pPr>
            <a:r>
              <a:rPr lang="ar-IQ" sz="2000" dirty="0" smtClean="0"/>
              <a:t>اتجاه وزارات الدولة في تعاقداتها في نقل السلع والبضائع المستوردة إلى الناقل الأجنبي لأسباب كثيرة منها قدم سفن شركة النقل البحري وطاقاتها المحدودة فضلاً عن الفساد الإداري المنتشر في هذه التعاقدات حيث يتم التعاقد مع الناقل الأجنبي على </a:t>
            </a:r>
            <a:r>
              <a:rPr lang="ar-IQ" sz="2000" dirty="0" smtClean="0">
                <a:solidFill>
                  <a:srgbClr val="FFFF00"/>
                </a:solidFill>
              </a:rPr>
              <a:t>25</a:t>
            </a:r>
            <a:r>
              <a:rPr lang="ar-IQ" sz="2000" dirty="0" smtClean="0"/>
              <a:t> دولار للطن الواحد بينما تعريفة نقل الطن الواحد من قبل الناقل الوطني تصل إلى </a:t>
            </a:r>
            <a:r>
              <a:rPr lang="ar-IQ" sz="2000" dirty="0" smtClean="0">
                <a:solidFill>
                  <a:srgbClr val="FFFF00"/>
                </a:solidFill>
              </a:rPr>
              <a:t>13</a:t>
            </a:r>
            <a:r>
              <a:rPr lang="ar-IQ" sz="2000" dirty="0" smtClean="0"/>
              <a:t> دولار هذا من جانب ومن جانب آخر السياسة التجارية التي يعتمدها العراق في تجارته الخارجية التي تستخدم أساس التعاقد </a:t>
            </a:r>
            <a:r>
              <a:rPr lang="en-US" sz="2000" dirty="0" err="1" smtClean="0"/>
              <a:t>cif</a:t>
            </a:r>
            <a:r>
              <a:rPr lang="en-US" sz="2000" dirty="0" smtClean="0"/>
              <a:t> </a:t>
            </a:r>
            <a:r>
              <a:rPr lang="ar-IQ" sz="2000" dirty="0" smtClean="0"/>
              <a:t> في جانب </a:t>
            </a:r>
            <a:r>
              <a:rPr lang="ar-IQ" sz="2000" dirty="0" err="1" smtClean="0"/>
              <a:t>الاستيرادات</a:t>
            </a:r>
            <a:r>
              <a:rPr lang="ar-IQ" sz="2000" dirty="0" smtClean="0"/>
              <a:t> وأساس التعاقد </a:t>
            </a:r>
            <a:r>
              <a:rPr lang="en-US" sz="2000" dirty="0" smtClean="0"/>
              <a:t>fob</a:t>
            </a:r>
            <a:r>
              <a:rPr lang="ar-IQ" sz="2000" dirty="0" smtClean="0"/>
              <a:t> في جانب الصادرات التي تحتم استخدام الناقل </a:t>
            </a:r>
            <a:r>
              <a:rPr lang="ar-IQ" sz="2000" dirty="0" smtClean="0"/>
              <a:t>الأجنبي .</a:t>
            </a:r>
            <a:endParaRPr lang="ar-IQ" sz="2000" dirty="0" smtClean="0"/>
          </a:p>
          <a:p>
            <a:pPr algn="just">
              <a:buFont typeface="Wingdings" pitchFamily="2" charset="2"/>
              <a:buChar char="v"/>
            </a:pPr>
            <a:r>
              <a:rPr lang="ar-IQ" sz="2000" dirty="0" smtClean="0"/>
              <a:t>ضعف الاستثمارات لبنــاء الأسطــول التجــاري الحديــث وقلــة </a:t>
            </a:r>
            <a:r>
              <a:rPr lang="ar-IQ" sz="2000" dirty="0" err="1" smtClean="0"/>
              <a:t>التخصيصــات</a:t>
            </a:r>
            <a:r>
              <a:rPr lang="ar-IQ" sz="2000" dirty="0" smtClean="0"/>
              <a:t> المالية.</a:t>
            </a:r>
          </a:p>
          <a:p>
            <a:pPr algn="just">
              <a:buFont typeface="Wingdings" pitchFamily="2" charset="2"/>
              <a:buChar char="v"/>
            </a:pPr>
            <a:r>
              <a:rPr lang="ar-IQ" sz="2000" dirty="0" smtClean="0"/>
              <a:t>النقص الكبير في أعداد السفن المملوكة من قبل شركة النقل البحري التي تقدر </a:t>
            </a:r>
            <a:r>
              <a:rPr lang="ar-IQ" sz="2000" dirty="0" err="1" smtClean="0"/>
              <a:t>بـ</a:t>
            </a:r>
            <a:r>
              <a:rPr lang="ar-IQ" sz="2000" dirty="0" smtClean="0"/>
              <a:t> </a:t>
            </a:r>
            <a:r>
              <a:rPr lang="ar-IQ" sz="2000" dirty="0" smtClean="0">
                <a:solidFill>
                  <a:srgbClr val="FFFF00"/>
                </a:solidFill>
              </a:rPr>
              <a:t>8 </a:t>
            </a:r>
            <a:r>
              <a:rPr lang="ar-IQ" sz="2000" dirty="0" smtClean="0"/>
              <a:t>سفينة موجودة لغاية العام </a:t>
            </a:r>
            <a:r>
              <a:rPr lang="ar-IQ" sz="2000" dirty="0" smtClean="0">
                <a:solidFill>
                  <a:srgbClr val="FFFF00"/>
                </a:solidFill>
              </a:rPr>
              <a:t>2018</a:t>
            </a:r>
            <a:r>
              <a:rPr lang="ar-IQ" sz="2000" dirty="0" smtClean="0"/>
              <a:t> منها </a:t>
            </a:r>
            <a:r>
              <a:rPr lang="ar-IQ" sz="2000" dirty="0" smtClean="0">
                <a:solidFill>
                  <a:srgbClr val="FFFF00"/>
                </a:solidFill>
              </a:rPr>
              <a:t>5</a:t>
            </a:r>
            <a:r>
              <a:rPr lang="ar-IQ" sz="2000" dirty="0" smtClean="0"/>
              <a:t> </a:t>
            </a:r>
            <a:r>
              <a:rPr lang="ar-IQ" sz="2000" dirty="0" smtClean="0"/>
              <a:t>سفينة </a:t>
            </a:r>
            <a:r>
              <a:rPr lang="ar-IQ" sz="2000" dirty="0" smtClean="0"/>
              <a:t>كبيرة , أربعة منها عاملة وبطاقات تصميمية لا توازي الزيادة في أحجام التجارة الخارجية , منها  السفينة بغداد التي تصل طاقتها التصميمية إلى </a:t>
            </a:r>
            <a:r>
              <a:rPr lang="ar-IQ" sz="2000" dirty="0" smtClean="0">
                <a:solidFill>
                  <a:srgbClr val="FFFF00"/>
                </a:solidFill>
              </a:rPr>
              <a:t>64000</a:t>
            </a:r>
            <a:r>
              <a:rPr lang="ar-IQ" sz="2000" dirty="0" smtClean="0"/>
              <a:t> طن والسفينة المثنى التي تصل طاقتها التصميمية إلى </a:t>
            </a:r>
            <a:r>
              <a:rPr lang="ar-IQ" sz="2000" dirty="0" smtClean="0">
                <a:solidFill>
                  <a:srgbClr val="FFFF00"/>
                </a:solidFill>
              </a:rPr>
              <a:t>111455</a:t>
            </a:r>
            <a:r>
              <a:rPr lang="ar-IQ" sz="2000" dirty="0" smtClean="0"/>
              <a:t> طن والسفينة البصرة التي تصل طاقتها التصميمية إلى </a:t>
            </a:r>
            <a:r>
              <a:rPr lang="ar-IQ" sz="2000" dirty="0" smtClean="0">
                <a:solidFill>
                  <a:srgbClr val="FFFF00"/>
                </a:solidFill>
              </a:rPr>
              <a:t>115135</a:t>
            </a:r>
            <a:r>
              <a:rPr lang="ar-IQ" sz="2000" dirty="0" smtClean="0"/>
              <a:t> طن والسفينة الحدباء </a:t>
            </a:r>
            <a:r>
              <a:rPr lang="ar-IQ" sz="2000" dirty="0" smtClean="0">
                <a:solidFill>
                  <a:srgbClr val="FFFF00"/>
                </a:solidFill>
              </a:rPr>
              <a:t>137576</a:t>
            </a:r>
            <a:r>
              <a:rPr lang="ar-IQ" sz="2000" dirty="0" smtClean="0"/>
              <a:t> طن والسفينة الناصر غير عاملة في الوقت الحالي , فضلاً عن </a:t>
            </a:r>
            <a:r>
              <a:rPr lang="ar-IQ" sz="2000" dirty="0" smtClean="0">
                <a:solidFill>
                  <a:srgbClr val="FFFF00"/>
                </a:solidFill>
              </a:rPr>
              <a:t>ثلاث</a:t>
            </a:r>
            <a:r>
              <a:rPr lang="ar-IQ" sz="2000" dirty="0" smtClean="0"/>
              <a:t> </a:t>
            </a:r>
            <a:r>
              <a:rPr lang="ar-IQ" sz="2000" dirty="0" err="1" smtClean="0"/>
              <a:t>جنائب</a:t>
            </a:r>
            <a:r>
              <a:rPr lang="ar-IQ" sz="2000" dirty="0" smtClean="0"/>
              <a:t> بطاقات تصميمية لا تتجاوز </a:t>
            </a:r>
            <a:r>
              <a:rPr lang="ar-IQ" sz="2000" dirty="0" smtClean="0">
                <a:solidFill>
                  <a:srgbClr val="FFFF00"/>
                </a:solidFill>
              </a:rPr>
              <a:t>15 </a:t>
            </a:r>
            <a:r>
              <a:rPr lang="ar-IQ" sz="2000" dirty="0" smtClean="0"/>
              <a:t>ألف طن وهي </a:t>
            </a:r>
            <a:r>
              <a:rPr lang="ar-IQ" sz="2000" dirty="0" err="1" smtClean="0"/>
              <a:t>الجنيبة</a:t>
            </a:r>
            <a:r>
              <a:rPr lang="ar-IQ" sz="2000" dirty="0" smtClean="0"/>
              <a:t> بيعة الغدير </a:t>
            </a:r>
            <a:r>
              <a:rPr lang="ar-IQ" sz="2000" dirty="0" err="1" smtClean="0"/>
              <a:t>والجنيبة</a:t>
            </a:r>
            <a:r>
              <a:rPr lang="ar-IQ" sz="2000" dirty="0" smtClean="0"/>
              <a:t> الأصمعي </a:t>
            </a:r>
            <a:r>
              <a:rPr lang="ar-IQ" sz="2000" dirty="0" err="1" smtClean="0"/>
              <a:t>والجنيبة</a:t>
            </a:r>
            <a:r>
              <a:rPr lang="ar-IQ" sz="2000" dirty="0" smtClean="0"/>
              <a:t> </a:t>
            </a:r>
            <a:r>
              <a:rPr lang="ar-IQ" sz="2000" dirty="0" err="1" smtClean="0"/>
              <a:t>القرنة</a:t>
            </a:r>
            <a:r>
              <a:rPr lang="ar-IQ" sz="2000" dirty="0" smtClean="0"/>
              <a:t> .</a:t>
            </a: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إستراتيجيات تطوير قطاع النقل العام في العراق</a:t>
            </a:r>
            <a:endParaRPr lang="ar-IQ" sz="4400" dirty="0">
              <a:solidFill>
                <a:srgbClr val="FFFF00"/>
              </a:solidFill>
            </a:endParaRPr>
          </a:p>
        </p:txBody>
      </p:sp>
      <p:sp>
        <p:nvSpPr>
          <p:cNvPr id="3" name="عنوان فرعي 2"/>
          <p:cNvSpPr>
            <a:spLocks noGrp="1"/>
          </p:cNvSpPr>
          <p:nvPr>
            <p:ph type="subTitle" idx="1"/>
          </p:nvPr>
        </p:nvSpPr>
        <p:spPr>
          <a:xfrm>
            <a:off x="285720" y="857232"/>
            <a:ext cx="8429684" cy="5429288"/>
          </a:xfrm>
        </p:spPr>
        <p:txBody>
          <a:bodyPr>
            <a:normAutofit lnSpcReduction="10000"/>
          </a:bodyPr>
          <a:lstStyle/>
          <a:p>
            <a:pPr marL="514350" indent="-514350" algn="just">
              <a:buAutoNum type="arabicPeriod" startAt="3"/>
            </a:pPr>
            <a:r>
              <a:rPr lang="ar-IQ" sz="3000" dirty="0" smtClean="0">
                <a:solidFill>
                  <a:schemeClr val="bg1"/>
                </a:solidFill>
              </a:rPr>
              <a:t>الاستراتيجيات الخاصة بالنقل البري :</a:t>
            </a:r>
          </a:p>
          <a:p>
            <a:pPr marL="514350" indent="-514350" algn="just"/>
            <a:r>
              <a:rPr lang="ar-IQ" sz="3000" dirty="0" smtClean="0">
                <a:solidFill>
                  <a:schemeClr val="bg1"/>
                </a:solidFill>
              </a:rPr>
              <a:t> </a:t>
            </a:r>
            <a:r>
              <a:rPr lang="ar-IQ" sz="2400" b="1" dirty="0" smtClean="0">
                <a:solidFill>
                  <a:srgbClr val="FFFF00"/>
                </a:solidFill>
              </a:rPr>
              <a:t>أ </a:t>
            </a:r>
            <a:r>
              <a:rPr lang="ar-IQ" sz="2400" b="1" dirty="0" err="1" smtClean="0">
                <a:solidFill>
                  <a:srgbClr val="FFFF00"/>
                </a:solidFill>
              </a:rPr>
              <a:t>ـ</a:t>
            </a:r>
            <a:r>
              <a:rPr lang="ar-IQ" sz="2400" b="1" dirty="0" smtClean="0">
                <a:solidFill>
                  <a:srgbClr val="FFFF00"/>
                </a:solidFill>
              </a:rPr>
              <a:t> النقل بواسطة سكك الحديد .</a:t>
            </a:r>
            <a:endParaRPr lang="ar-IQ" sz="2400" dirty="0" smtClean="0">
              <a:solidFill>
                <a:schemeClr val="bg1"/>
              </a:solidFill>
            </a:endParaRPr>
          </a:p>
          <a:p>
            <a:pPr algn="just">
              <a:buFont typeface="Wingdings" pitchFamily="2" charset="2"/>
              <a:buChar char="v"/>
            </a:pPr>
            <a:r>
              <a:rPr lang="ar-IQ" sz="2400" dirty="0" smtClean="0"/>
              <a:t>إنشاء خط سكك حديد حديث وبمواصفات فنية عالية يبدأ ميناء الفاو الكبير ويصل إلى نقاط محددة في ثلاثة دول مجاورة , الربط مع الأردن عبر خط </a:t>
            </a:r>
            <a:r>
              <a:rPr lang="ar-IQ" sz="2400" dirty="0" err="1" smtClean="0"/>
              <a:t>الحقلانية</a:t>
            </a:r>
            <a:r>
              <a:rPr lang="ar-IQ" sz="2400" dirty="0" smtClean="0"/>
              <a:t> الرطبة </a:t>
            </a:r>
            <a:r>
              <a:rPr lang="ar-IQ" sz="2400" dirty="0" err="1" smtClean="0"/>
              <a:t>طريبيل</a:t>
            </a:r>
            <a:r>
              <a:rPr lang="ar-IQ" sz="2400" dirty="0" smtClean="0"/>
              <a:t> , والربط مع سوريا عبر الخط </a:t>
            </a:r>
            <a:r>
              <a:rPr lang="ar-IQ" sz="2400" dirty="0" err="1" smtClean="0"/>
              <a:t>القوسي</a:t>
            </a:r>
            <a:r>
              <a:rPr lang="ar-IQ" sz="2400" dirty="0" smtClean="0"/>
              <a:t> وصولاً لموانئ اللاذقية , والربط مع تركيا عبر الخط الشمالي موصل </a:t>
            </a:r>
            <a:r>
              <a:rPr lang="ar-IQ" sz="2400" dirty="0" err="1" smtClean="0"/>
              <a:t>زاخو</a:t>
            </a:r>
            <a:r>
              <a:rPr lang="ar-IQ" sz="2400" dirty="0" smtClean="0"/>
              <a:t> وصولاً لميناء جيهان يتراوح طول هذه السكك أكثر من </a:t>
            </a:r>
            <a:r>
              <a:rPr lang="ar-IQ" sz="2400" dirty="0" smtClean="0">
                <a:solidFill>
                  <a:srgbClr val="FFFF00"/>
                </a:solidFill>
              </a:rPr>
              <a:t>1400 </a:t>
            </a:r>
            <a:r>
              <a:rPr lang="ar-IQ" sz="2400" dirty="0" smtClean="0"/>
              <a:t>كم .</a:t>
            </a:r>
          </a:p>
          <a:p>
            <a:pPr algn="just">
              <a:buFont typeface="Wingdings" pitchFamily="2" charset="2"/>
              <a:buChar char="v"/>
            </a:pPr>
            <a:r>
              <a:rPr lang="ar-IQ" sz="2400" dirty="0" smtClean="0"/>
              <a:t>إنشاء خطوط المترو في المدن ذات التجمعات السكانية الكبيرة.</a:t>
            </a:r>
          </a:p>
          <a:p>
            <a:pPr algn="just">
              <a:buFont typeface="Wingdings" pitchFamily="2" charset="2"/>
              <a:buChar char="v"/>
            </a:pPr>
            <a:r>
              <a:rPr lang="ar-IQ" sz="2400" dirty="0" smtClean="0"/>
              <a:t>تشجيع القطاع الخاص في مجال إدارة وتشغيل خطوط سكك الحديد .</a:t>
            </a:r>
          </a:p>
          <a:p>
            <a:pPr algn="just">
              <a:buFont typeface="Wingdings" pitchFamily="2" charset="2"/>
              <a:buChar char="v"/>
            </a:pPr>
            <a:r>
              <a:rPr lang="ar-IQ" sz="2400" dirty="0" smtClean="0"/>
              <a:t>العمل على شراء قطارات سريعة حديثة واستخدام خطوط سكك الحديد المزدوجة بدلاً من الخطوط المفردة التي تتصف بالأمان والسرعة </a:t>
            </a:r>
            <a:r>
              <a:rPr lang="ar-IQ" sz="2400" dirty="0" err="1" smtClean="0"/>
              <a:t>و</a:t>
            </a:r>
            <a:r>
              <a:rPr lang="ar-IQ" sz="2400" dirty="0" smtClean="0"/>
              <a:t> تحملها للأوزان الكبيرة </a:t>
            </a:r>
            <a:r>
              <a:rPr lang="ar-IQ" sz="2200" dirty="0" smtClean="0"/>
              <a:t> .</a:t>
            </a:r>
          </a:p>
          <a:p>
            <a:pPr algn="just">
              <a:buFont typeface="Wingdings" pitchFamily="2" charset="2"/>
              <a:buChar char="v"/>
            </a:pPr>
            <a:r>
              <a:rPr lang="ar-IQ" sz="2400" dirty="0" smtClean="0"/>
              <a:t>تجاهل الأصوات المنادية والمؤيدة للربط </a:t>
            </a:r>
            <a:r>
              <a:rPr lang="ar-IQ" sz="2400" dirty="0" err="1" smtClean="0"/>
              <a:t>السككي</a:t>
            </a:r>
            <a:r>
              <a:rPr lang="ar-IQ" sz="2400" dirty="0" smtClean="0"/>
              <a:t> مع </a:t>
            </a:r>
            <a:r>
              <a:rPr lang="ar-IQ" sz="2400" dirty="0" err="1" smtClean="0"/>
              <a:t>ايران</a:t>
            </a:r>
            <a:r>
              <a:rPr lang="ar-IQ" sz="2400" dirty="0" smtClean="0"/>
              <a:t> والربط </a:t>
            </a:r>
            <a:r>
              <a:rPr lang="ar-IQ" sz="2400" dirty="0" err="1" smtClean="0"/>
              <a:t>السككي</a:t>
            </a:r>
            <a:r>
              <a:rPr lang="ar-IQ" sz="2400" dirty="0" smtClean="0"/>
              <a:t> مع ميناء مبارك في دولة الكويت لأن ذلك سيمثل قتل لمشروع الربط </a:t>
            </a:r>
            <a:r>
              <a:rPr lang="ar-IQ" sz="2400" dirty="0" err="1" smtClean="0"/>
              <a:t>السككي</a:t>
            </a:r>
            <a:r>
              <a:rPr lang="ar-IQ" sz="2400" dirty="0" smtClean="0"/>
              <a:t> لميناء الفاو الكبير ويحمل العراق خسائر اقتصادية كبيرة متوقعة </a:t>
            </a:r>
            <a:r>
              <a:rPr lang="ar-IQ" sz="2200" dirty="0" smtClean="0"/>
              <a:t>.</a:t>
            </a:r>
            <a:endParaRPr lang="ar-IQ" sz="22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الأقسام الرئيسة لقطاع النقل العام في العراق</a:t>
            </a:r>
            <a:endParaRPr lang="ar-IQ" sz="4400" dirty="0">
              <a:solidFill>
                <a:srgbClr val="FFFF00"/>
              </a:solidFill>
            </a:endParaRPr>
          </a:p>
        </p:txBody>
      </p:sp>
      <p:sp>
        <p:nvSpPr>
          <p:cNvPr id="3" name="عنوان فرعي 2"/>
          <p:cNvSpPr>
            <a:spLocks noGrp="1"/>
          </p:cNvSpPr>
          <p:nvPr>
            <p:ph type="subTitle" idx="1"/>
          </p:nvPr>
        </p:nvSpPr>
        <p:spPr>
          <a:xfrm>
            <a:off x="285720" y="1142984"/>
            <a:ext cx="8429684" cy="5429288"/>
          </a:xfrm>
        </p:spPr>
        <p:txBody>
          <a:bodyPr>
            <a:normAutofit fontScale="92500" lnSpcReduction="20000"/>
          </a:bodyPr>
          <a:lstStyle/>
          <a:p>
            <a:pPr algn="just"/>
            <a:r>
              <a:rPr lang="ar-IQ" dirty="0" smtClean="0">
                <a:solidFill>
                  <a:srgbClr val="FFFF00"/>
                </a:solidFill>
              </a:rPr>
              <a:t>يتكون قطاع النقل العام في العراق من الأجزاء الرئيسة التالية :</a:t>
            </a:r>
          </a:p>
          <a:p>
            <a:pPr algn="just"/>
            <a:r>
              <a:rPr lang="ar-IQ" dirty="0" smtClean="0">
                <a:solidFill>
                  <a:schemeClr val="bg1"/>
                </a:solidFill>
              </a:rPr>
              <a:t>1ـ قطاع النقل البري : </a:t>
            </a:r>
          </a:p>
          <a:p>
            <a:pPr algn="just"/>
            <a:r>
              <a:rPr lang="ar-IQ" dirty="0" smtClean="0">
                <a:solidFill>
                  <a:srgbClr val="FFFF00"/>
                </a:solidFill>
              </a:rPr>
              <a:t>ويتكون من الشركات العاملة التالية :</a:t>
            </a:r>
          </a:p>
          <a:p>
            <a:pPr algn="just">
              <a:buFont typeface="Wingdings" pitchFamily="2" charset="2"/>
              <a:buChar char="v"/>
            </a:pPr>
            <a:r>
              <a:rPr lang="ar-IQ" dirty="0" smtClean="0">
                <a:solidFill>
                  <a:srgbClr val="FFFF00"/>
                </a:solidFill>
              </a:rPr>
              <a:t> الشركة العامة للنقل البري بواسطة سكك الحديد .</a:t>
            </a:r>
          </a:p>
          <a:p>
            <a:pPr algn="just">
              <a:buFont typeface="Wingdings" pitchFamily="2" charset="2"/>
              <a:buChar char="v"/>
            </a:pPr>
            <a:r>
              <a:rPr lang="ar-IQ" dirty="0" smtClean="0">
                <a:solidFill>
                  <a:srgbClr val="FFFF00"/>
                </a:solidFill>
              </a:rPr>
              <a:t> الشركة العامة للنقل البري بالشاحنات والحافلات .</a:t>
            </a:r>
          </a:p>
          <a:p>
            <a:pPr algn="just"/>
            <a:r>
              <a:rPr lang="ar-IQ" dirty="0" smtClean="0">
                <a:solidFill>
                  <a:schemeClr val="bg1"/>
                </a:solidFill>
              </a:rPr>
              <a:t>2ـ قطاع النقل الجوي :</a:t>
            </a:r>
          </a:p>
          <a:p>
            <a:pPr algn="just"/>
            <a:r>
              <a:rPr lang="ar-IQ" dirty="0" smtClean="0">
                <a:solidFill>
                  <a:srgbClr val="FFFF00"/>
                </a:solidFill>
              </a:rPr>
              <a:t>ويتكون من الشركات العاملة التالية :</a:t>
            </a:r>
          </a:p>
          <a:p>
            <a:pPr algn="just">
              <a:buFont typeface="Wingdings" pitchFamily="2" charset="2"/>
              <a:buChar char="v"/>
            </a:pPr>
            <a:r>
              <a:rPr lang="ar-IQ" dirty="0" smtClean="0">
                <a:solidFill>
                  <a:srgbClr val="FFFF00"/>
                </a:solidFill>
              </a:rPr>
              <a:t> المنشأة العامة للنقل الجوي .</a:t>
            </a:r>
          </a:p>
          <a:p>
            <a:pPr algn="just">
              <a:buFont typeface="Wingdings" pitchFamily="2" charset="2"/>
              <a:buChar char="v"/>
            </a:pPr>
            <a:r>
              <a:rPr lang="ar-IQ" dirty="0" smtClean="0">
                <a:solidFill>
                  <a:srgbClr val="FFFF00"/>
                </a:solidFill>
              </a:rPr>
              <a:t> الشركة العامة للخطوط الجوية العراقية .</a:t>
            </a:r>
          </a:p>
          <a:p>
            <a:pPr algn="just"/>
            <a:r>
              <a:rPr lang="ar-IQ" dirty="0" smtClean="0">
                <a:solidFill>
                  <a:schemeClr val="bg1"/>
                </a:solidFill>
              </a:rPr>
              <a:t>3ـ قطاع النقل </a:t>
            </a:r>
            <a:r>
              <a:rPr lang="ar-IQ" dirty="0" smtClean="0">
                <a:solidFill>
                  <a:schemeClr val="bg1"/>
                </a:solidFill>
              </a:rPr>
              <a:t>البحري </a:t>
            </a:r>
            <a:r>
              <a:rPr lang="ar-IQ" dirty="0" smtClean="0">
                <a:solidFill>
                  <a:schemeClr val="bg1"/>
                </a:solidFill>
              </a:rPr>
              <a:t>:</a:t>
            </a:r>
          </a:p>
          <a:p>
            <a:pPr algn="just"/>
            <a:r>
              <a:rPr lang="ar-IQ" dirty="0" smtClean="0">
                <a:solidFill>
                  <a:srgbClr val="FFFF00"/>
                </a:solidFill>
              </a:rPr>
              <a:t>ويتكون من الشركات العاملة التالية :</a:t>
            </a:r>
          </a:p>
          <a:p>
            <a:pPr algn="just">
              <a:buFont typeface="Wingdings" pitchFamily="2" charset="2"/>
              <a:buChar char="v"/>
            </a:pPr>
            <a:r>
              <a:rPr lang="ar-IQ" dirty="0" smtClean="0">
                <a:solidFill>
                  <a:srgbClr val="FFFF00"/>
                </a:solidFill>
              </a:rPr>
              <a:t>الشركة العامة للموانئ العراقية .</a:t>
            </a:r>
          </a:p>
          <a:p>
            <a:pPr algn="just">
              <a:buFont typeface="Wingdings" pitchFamily="2" charset="2"/>
              <a:buChar char="v"/>
            </a:pPr>
            <a:r>
              <a:rPr lang="ar-IQ" dirty="0" smtClean="0">
                <a:solidFill>
                  <a:srgbClr val="FFFF00"/>
                </a:solidFill>
              </a:rPr>
              <a:t>الشركة العامة للنقل البحري </a:t>
            </a:r>
            <a:r>
              <a:rPr lang="ar-IQ" dirty="0" smtClean="0">
                <a:solidFill>
                  <a:srgbClr val="FFFF00"/>
                </a:solidFill>
              </a:rPr>
              <a:t>.</a:t>
            </a:r>
          </a:p>
          <a:p>
            <a:pPr algn="just">
              <a:buFont typeface="Wingdings" pitchFamily="2" charset="2"/>
              <a:buChar char="v"/>
            </a:pPr>
            <a:r>
              <a:rPr lang="ar-IQ" dirty="0" smtClean="0">
                <a:solidFill>
                  <a:srgbClr val="FFFF00"/>
                </a:solidFill>
              </a:rPr>
              <a:t>شركة ناقلات النفط العراقية .</a:t>
            </a:r>
            <a:endParaRPr lang="ar-IQ" dirty="0"/>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إستراتيجيات تطوير قطاع النقل العام في العراق</a:t>
            </a:r>
            <a:endParaRPr lang="ar-IQ" sz="4400" dirty="0">
              <a:solidFill>
                <a:srgbClr val="FFFF00"/>
              </a:solidFill>
            </a:endParaRPr>
          </a:p>
        </p:txBody>
      </p:sp>
      <p:sp>
        <p:nvSpPr>
          <p:cNvPr id="3" name="عنوان فرعي 2"/>
          <p:cNvSpPr>
            <a:spLocks noGrp="1"/>
          </p:cNvSpPr>
          <p:nvPr>
            <p:ph type="subTitle" idx="1"/>
          </p:nvPr>
        </p:nvSpPr>
        <p:spPr>
          <a:xfrm>
            <a:off x="285720" y="857232"/>
            <a:ext cx="8429684" cy="5429288"/>
          </a:xfrm>
        </p:spPr>
        <p:txBody>
          <a:bodyPr>
            <a:normAutofit lnSpcReduction="10000"/>
          </a:bodyPr>
          <a:lstStyle/>
          <a:p>
            <a:pPr marL="514350" indent="-514350" algn="just"/>
            <a:r>
              <a:rPr lang="ar-IQ" sz="2400" b="1" dirty="0" smtClean="0">
                <a:solidFill>
                  <a:srgbClr val="FFFF00"/>
                </a:solidFill>
              </a:rPr>
              <a:t>ب </a:t>
            </a:r>
            <a:r>
              <a:rPr lang="ar-IQ" sz="2400" b="1" dirty="0" err="1" smtClean="0">
                <a:solidFill>
                  <a:srgbClr val="FFFF00"/>
                </a:solidFill>
              </a:rPr>
              <a:t>ـ</a:t>
            </a:r>
            <a:r>
              <a:rPr lang="ar-IQ" sz="2400" b="1" dirty="0" smtClean="0">
                <a:solidFill>
                  <a:srgbClr val="FFFF00"/>
                </a:solidFill>
              </a:rPr>
              <a:t> النقل بواسطة الشاحنات والحافلات .</a:t>
            </a:r>
            <a:endParaRPr lang="ar-IQ" sz="2400" dirty="0" smtClean="0">
              <a:solidFill>
                <a:schemeClr val="bg1"/>
              </a:solidFill>
            </a:endParaRPr>
          </a:p>
          <a:p>
            <a:pPr algn="just">
              <a:buFont typeface="Wingdings" pitchFamily="2" charset="2"/>
              <a:buChar char="v"/>
            </a:pPr>
            <a:r>
              <a:rPr lang="ar-IQ" sz="2000" dirty="0" smtClean="0"/>
              <a:t> ضرورة انضمام العراق إلى اتفاقية نظام النقل البري الدولي </a:t>
            </a:r>
            <a:r>
              <a:rPr lang="en-US" sz="2000" dirty="0" smtClean="0">
                <a:solidFill>
                  <a:srgbClr val="FFFF00"/>
                </a:solidFill>
              </a:rPr>
              <a:t>TIR</a:t>
            </a:r>
            <a:r>
              <a:rPr lang="ar-IQ" sz="2000" dirty="0" smtClean="0">
                <a:solidFill>
                  <a:srgbClr val="FFFF00"/>
                </a:solidFill>
              </a:rPr>
              <a:t> </a:t>
            </a:r>
            <a:r>
              <a:rPr lang="ar-IQ" sz="2000" dirty="0" smtClean="0"/>
              <a:t>التي ستسهم في تحقيق أهداف  إستراتيجية في مجالي التجارة والاستثمار في هذا القطاع من خلال تسهيل التجارة العابرة وجذب الاستثمارات في البنية التحتية ورفع كفاءة النقل البري في العراق , حيث انضمت </a:t>
            </a:r>
            <a:r>
              <a:rPr lang="ar-IQ" sz="2000" dirty="0" smtClean="0">
                <a:solidFill>
                  <a:srgbClr val="FFFF00"/>
                </a:solidFill>
              </a:rPr>
              <a:t>76 </a:t>
            </a:r>
            <a:r>
              <a:rPr lang="ar-IQ" sz="2000" dirty="0" smtClean="0"/>
              <a:t>دولة </a:t>
            </a:r>
            <a:r>
              <a:rPr lang="ar-IQ" sz="2000" dirty="0" smtClean="0"/>
              <a:t>لهذه الاتفاقية من ضمنها تركيا والأردن </a:t>
            </a:r>
            <a:r>
              <a:rPr lang="ar-IQ" sz="2000" dirty="0" err="1" smtClean="0"/>
              <a:t>و</a:t>
            </a:r>
            <a:r>
              <a:rPr lang="ar-IQ" sz="2000" dirty="0" smtClean="0"/>
              <a:t> </a:t>
            </a:r>
            <a:r>
              <a:rPr lang="ar-IQ" sz="2000" dirty="0" err="1" smtClean="0"/>
              <a:t>ايران</a:t>
            </a:r>
            <a:r>
              <a:rPr lang="ar-IQ" sz="2000" dirty="0" smtClean="0"/>
              <a:t> والكويت فضلاً عن أكبر ثلاثة دول في الحركة التجارية التي انضمت مؤخراً وهي الصين والهند وباكستان , وتسهم هذه الاتفاقية في تكامل منظومة النقل البري والبحري عبر التجارة العابرة الترانزيت وصولاً إلى المراكز الصناعية والتجارية في الصين وأوروبا .</a:t>
            </a:r>
          </a:p>
          <a:p>
            <a:pPr algn="just">
              <a:buFont typeface="Wingdings" pitchFamily="2" charset="2"/>
              <a:buChar char="v"/>
            </a:pPr>
            <a:r>
              <a:rPr lang="ar-IQ" sz="2000" dirty="0" smtClean="0"/>
              <a:t>اعتماد النقل بالحافلات والشاحنات العامة من قبل الأفراد والمؤسسات الحكومية وإنشاء منظومة متكاملة للنقل البري سيسهم في القضاء على الاختناقات المرورية ويقلل من التكاليف والتلوث البيئي ويعظم من الفوائد الاقتصادية .</a:t>
            </a:r>
          </a:p>
          <a:p>
            <a:pPr algn="just">
              <a:buFont typeface="Wingdings" pitchFamily="2" charset="2"/>
              <a:buChar char="v"/>
            </a:pPr>
            <a:r>
              <a:rPr lang="ar-IQ" sz="2000" dirty="0" smtClean="0"/>
              <a:t>إنشاء الطرق الحولية للشاحنات والحافلات مع بنية تحتية متكاملة تشمل الجسور والمنشآت الخدمية المرافقة للمحافظات ذات الكثافة السكانية المرتفعة والحركة التجاريــة الكبيــرة مثل بغداد والبصرة والموصل .</a:t>
            </a:r>
          </a:p>
          <a:p>
            <a:pPr algn="just">
              <a:buFont typeface="Wingdings" pitchFamily="2" charset="2"/>
              <a:buChar char="v"/>
            </a:pPr>
            <a:r>
              <a:rPr lang="ar-IQ" sz="2000" dirty="0" smtClean="0"/>
              <a:t>تأهيل وتوسيع الطرق الرئيسة المارة بمراكز المدن والمناطق الصناعية والتجارية والموانئ والمنافذ الحدودية.</a:t>
            </a:r>
          </a:p>
          <a:p>
            <a:pPr algn="just">
              <a:buFont typeface="Wingdings" pitchFamily="2" charset="2"/>
              <a:buChar char="v"/>
            </a:pPr>
            <a:r>
              <a:rPr lang="ar-IQ" sz="2000" dirty="0" smtClean="0"/>
              <a:t>وضع أنظمة تحد من الاستيراد المفرط وغير المدروس للسيارات وتفعيل نظام </a:t>
            </a:r>
            <a:r>
              <a:rPr lang="ar-IQ" sz="2000" dirty="0" err="1" smtClean="0"/>
              <a:t>التسقيط</a:t>
            </a:r>
            <a:r>
              <a:rPr lang="ar-IQ" sz="2000" dirty="0" smtClean="0"/>
              <a:t> الذي </a:t>
            </a:r>
            <a:r>
              <a:rPr lang="ar-IQ" sz="2000" dirty="0" err="1" smtClean="0"/>
              <a:t>ينص</a:t>
            </a:r>
            <a:r>
              <a:rPr lang="ar-IQ" sz="2000" dirty="0" smtClean="0"/>
              <a:t> على ( مقابل كل سيارة مستوردة جديدة يتم </a:t>
            </a:r>
            <a:r>
              <a:rPr lang="ar-IQ" sz="2000" dirty="0" err="1" smtClean="0"/>
              <a:t>تسقيط</a:t>
            </a:r>
            <a:r>
              <a:rPr lang="ar-IQ" sz="2000" dirty="0" smtClean="0"/>
              <a:t> سيارة قديمة ) , أو تفعيل إجراءات </a:t>
            </a:r>
            <a:r>
              <a:rPr lang="ar-IQ" sz="2000" dirty="0" err="1" smtClean="0"/>
              <a:t>كمركية</a:t>
            </a:r>
            <a:r>
              <a:rPr lang="ar-IQ" sz="2000" dirty="0" smtClean="0"/>
              <a:t> تحد من الاستيراد </a:t>
            </a:r>
            <a:endParaRPr lang="ar-IQ" sz="20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إستراتيجيات تطوير قطاع النقل العام في العراق</a:t>
            </a:r>
            <a:endParaRPr lang="ar-IQ" sz="4400" dirty="0">
              <a:solidFill>
                <a:srgbClr val="FFFF00"/>
              </a:solidFill>
            </a:endParaRPr>
          </a:p>
        </p:txBody>
      </p:sp>
      <p:sp>
        <p:nvSpPr>
          <p:cNvPr id="3" name="عنوان فرعي 2"/>
          <p:cNvSpPr>
            <a:spLocks noGrp="1"/>
          </p:cNvSpPr>
          <p:nvPr>
            <p:ph type="subTitle" idx="1"/>
          </p:nvPr>
        </p:nvSpPr>
        <p:spPr>
          <a:xfrm>
            <a:off x="285720" y="857232"/>
            <a:ext cx="8429684" cy="5429288"/>
          </a:xfrm>
        </p:spPr>
        <p:txBody>
          <a:bodyPr>
            <a:normAutofit/>
          </a:bodyPr>
          <a:lstStyle/>
          <a:p>
            <a:pPr marL="514350" indent="-514350" algn="just">
              <a:buAutoNum type="arabicPeriod" startAt="3"/>
            </a:pPr>
            <a:r>
              <a:rPr lang="ar-IQ" sz="3000" dirty="0" smtClean="0">
                <a:solidFill>
                  <a:schemeClr val="bg1"/>
                </a:solidFill>
              </a:rPr>
              <a:t>الاستراتيجيات الخاصة بالنقل الجوي والبحري :</a:t>
            </a:r>
          </a:p>
          <a:p>
            <a:pPr marL="514350" indent="-514350" algn="just"/>
            <a:r>
              <a:rPr lang="ar-IQ" sz="3000" dirty="0" smtClean="0">
                <a:solidFill>
                  <a:schemeClr val="bg1"/>
                </a:solidFill>
              </a:rPr>
              <a:t> </a:t>
            </a:r>
            <a:r>
              <a:rPr lang="ar-IQ" sz="2400" b="1" dirty="0" smtClean="0">
                <a:solidFill>
                  <a:srgbClr val="FFFF00"/>
                </a:solidFill>
              </a:rPr>
              <a:t>أ </a:t>
            </a:r>
            <a:r>
              <a:rPr lang="ar-IQ" sz="2400" b="1" dirty="0" err="1" smtClean="0">
                <a:solidFill>
                  <a:srgbClr val="FFFF00"/>
                </a:solidFill>
              </a:rPr>
              <a:t>ـ</a:t>
            </a:r>
            <a:r>
              <a:rPr lang="ar-IQ" sz="2400" b="1" dirty="0" smtClean="0">
                <a:solidFill>
                  <a:srgbClr val="FFFF00"/>
                </a:solidFill>
              </a:rPr>
              <a:t> النقل الجوي .</a:t>
            </a:r>
            <a:endParaRPr lang="ar-IQ" sz="2400" dirty="0" smtClean="0">
              <a:solidFill>
                <a:schemeClr val="bg1"/>
              </a:solidFill>
            </a:endParaRPr>
          </a:p>
          <a:p>
            <a:pPr algn="just">
              <a:buFont typeface="Wingdings" pitchFamily="2" charset="2"/>
              <a:buChar char="v"/>
            </a:pPr>
            <a:r>
              <a:rPr lang="ar-IQ" sz="2000" dirty="0" smtClean="0"/>
              <a:t>العمل على زيادة الخطط الاستثمارية لتطوير وتوسيع المنشآت والبنايات في المطارات الرئيسية الدولية في العراق وحسب مواصفات المطارات العالية .</a:t>
            </a:r>
          </a:p>
          <a:p>
            <a:pPr algn="just">
              <a:buFont typeface="Wingdings" pitchFamily="2" charset="2"/>
              <a:buChar char="v"/>
            </a:pPr>
            <a:r>
              <a:rPr lang="ar-IQ" sz="2000" dirty="0" smtClean="0"/>
              <a:t>تكوين أسطول طائرات متكامل من حيث المواصفات الحديثة ولأغراض متعددة عن طريق التعاقد مع الشركات العالمية الرصينة لصنع الطائرات , ويتحقق ذلك من خلال شراء </a:t>
            </a:r>
            <a:r>
              <a:rPr lang="ar-IQ" sz="2000" dirty="0" smtClean="0">
                <a:solidFill>
                  <a:srgbClr val="FFFF00"/>
                </a:solidFill>
              </a:rPr>
              <a:t>40</a:t>
            </a:r>
            <a:r>
              <a:rPr lang="ar-IQ" sz="2000" dirty="0" smtClean="0"/>
              <a:t> طائرة نقل مسافرين </a:t>
            </a:r>
            <a:r>
              <a:rPr lang="ar-IQ" sz="2000" dirty="0" err="1" smtClean="0"/>
              <a:t>و</a:t>
            </a:r>
            <a:r>
              <a:rPr lang="ar-IQ" sz="2000" dirty="0" smtClean="0"/>
              <a:t> </a:t>
            </a:r>
            <a:r>
              <a:rPr lang="ar-IQ" sz="2000" dirty="0" smtClean="0">
                <a:solidFill>
                  <a:srgbClr val="FFFF00"/>
                </a:solidFill>
              </a:rPr>
              <a:t>15</a:t>
            </a:r>
            <a:r>
              <a:rPr lang="ar-IQ" sz="2000" dirty="0" smtClean="0"/>
              <a:t> طائرة ذات </a:t>
            </a:r>
            <a:r>
              <a:rPr lang="ar-IQ" sz="2000" dirty="0" err="1" smtClean="0"/>
              <a:t>مديات</a:t>
            </a:r>
            <a:r>
              <a:rPr lang="ar-IQ" sz="2000" dirty="0" smtClean="0"/>
              <a:t> النقل المتوسط و</a:t>
            </a:r>
            <a:r>
              <a:rPr lang="ar-IQ" sz="2000" dirty="0" smtClean="0">
                <a:solidFill>
                  <a:srgbClr val="FFFF00"/>
                </a:solidFill>
              </a:rPr>
              <a:t>19</a:t>
            </a:r>
            <a:r>
              <a:rPr lang="ar-IQ" sz="2000" dirty="0" smtClean="0"/>
              <a:t> طائرة ذات </a:t>
            </a:r>
            <a:r>
              <a:rPr lang="ar-IQ" sz="2000" dirty="0" err="1" smtClean="0"/>
              <a:t>مديات</a:t>
            </a:r>
            <a:r>
              <a:rPr lang="ar-IQ" sz="2000" dirty="0" smtClean="0"/>
              <a:t> النقل الطويل , </a:t>
            </a:r>
            <a:r>
              <a:rPr lang="ar-IQ" sz="2000" dirty="0" err="1" smtClean="0"/>
              <a:t>و</a:t>
            </a:r>
            <a:r>
              <a:rPr lang="ar-IQ" sz="2000" dirty="0" smtClean="0"/>
              <a:t> </a:t>
            </a:r>
            <a:r>
              <a:rPr lang="ar-IQ" sz="2000" dirty="0" smtClean="0">
                <a:solidFill>
                  <a:srgbClr val="FFFF00"/>
                </a:solidFill>
              </a:rPr>
              <a:t>6</a:t>
            </a:r>
            <a:r>
              <a:rPr lang="ar-IQ" sz="2000" dirty="0" smtClean="0"/>
              <a:t> طائرات شحن ذات سعات كبيرة من الحمولات .</a:t>
            </a:r>
          </a:p>
          <a:p>
            <a:pPr algn="just">
              <a:buFont typeface="Wingdings" pitchFamily="2" charset="2"/>
              <a:buChar char="v"/>
            </a:pPr>
            <a:r>
              <a:rPr lang="ar-IQ" sz="2000" dirty="0" smtClean="0"/>
              <a:t>العمل على تطبيق شروط السلامة والطيران التي تضعها مؤسسات الطيران الدولية في الطائرات والمطارات العراقية .</a:t>
            </a:r>
          </a:p>
          <a:p>
            <a:pPr algn="just">
              <a:buFont typeface="Wingdings" pitchFamily="2" charset="2"/>
              <a:buChar char="v"/>
            </a:pPr>
            <a:r>
              <a:rPr lang="ar-IQ" sz="2000" dirty="0" smtClean="0"/>
              <a:t>الاعتماد على الكوادر الفنية والإدارية المختصة والعمل على فتح اتفاقيات التوأمة والورش والدورات التعليمية مع شركات عالمية في هذا المجال .</a:t>
            </a:r>
          </a:p>
          <a:p>
            <a:pPr algn="just">
              <a:buFont typeface="Wingdings" pitchFamily="2" charset="2"/>
              <a:buChar char="v"/>
            </a:pPr>
            <a:r>
              <a:rPr lang="ar-IQ" sz="2000" dirty="0" smtClean="0"/>
              <a:t>تطوير نوعية الخدمات الملحقة والمكملة التي تقدم للمتعاملين في المطارات العراقية , وتشجيع نظام التشغيل المشترك الذي سيعزز الثقة والأمان لدى المتعاملين مع الخطوط الجوية العراقية وسينعكس ذلك على تعدد الرحــلات والخطـوط إلــى جميــع دول العـالم </a:t>
            </a:r>
            <a:r>
              <a:rPr lang="ar-IQ" sz="2200" dirty="0" smtClean="0"/>
              <a:t>.</a:t>
            </a:r>
            <a:endParaRPr lang="ar-IQ" sz="2200" dirty="0" smtClean="0">
              <a:solidFill>
                <a:srgbClr val="FFFF00"/>
              </a:solidFill>
            </a:endParaRPr>
          </a:p>
          <a:p>
            <a:pPr algn="just">
              <a:buFont typeface="Wingdings" pitchFamily="2" charset="2"/>
              <a:buChar char="v"/>
            </a:pPr>
            <a:endParaRPr lang="en-US" sz="2000" dirty="0" smtClean="0"/>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إستراتيجيات تطوير قطاع النقل العام في العراق</a:t>
            </a:r>
            <a:endParaRPr lang="ar-IQ" sz="4400" dirty="0">
              <a:solidFill>
                <a:srgbClr val="FFFF00"/>
              </a:solidFill>
            </a:endParaRPr>
          </a:p>
        </p:txBody>
      </p:sp>
      <p:sp>
        <p:nvSpPr>
          <p:cNvPr id="3" name="عنوان فرعي 2"/>
          <p:cNvSpPr>
            <a:spLocks noGrp="1"/>
          </p:cNvSpPr>
          <p:nvPr>
            <p:ph type="subTitle" idx="1"/>
          </p:nvPr>
        </p:nvSpPr>
        <p:spPr>
          <a:xfrm>
            <a:off x="285720" y="857232"/>
            <a:ext cx="8429684" cy="5429288"/>
          </a:xfrm>
        </p:spPr>
        <p:txBody>
          <a:bodyPr>
            <a:normAutofit fontScale="92500" lnSpcReduction="10000"/>
          </a:bodyPr>
          <a:lstStyle/>
          <a:p>
            <a:pPr marL="514350" indent="-514350" algn="just"/>
            <a:r>
              <a:rPr lang="ar-IQ" sz="2400" b="1" dirty="0" smtClean="0">
                <a:solidFill>
                  <a:srgbClr val="FFFF00"/>
                </a:solidFill>
              </a:rPr>
              <a:t>ب </a:t>
            </a:r>
            <a:r>
              <a:rPr lang="ar-IQ" sz="2400" b="1" dirty="0" err="1" smtClean="0">
                <a:solidFill>
                  <a:srgbClr val="FFFF00"/>
                </a:solidFill>
              </a:rPr>
              <a:t>ـ</a:t>
            </a:r>
            <a:r>
              <a:rPr lang="ar-IQ" sz="2400" b="1" dirty="0" smtClean="0">
                <a:solidFill>
                  <a:srgbClr val="FFFF00"/>
                </a:solidFill>
              </a:rPr>
              <a:t> النقل البحري .</a:t>
            </a:r>
            <a:endParaRPr lang="ar-IQ" sz="2400" dirty="0" smtClean="0">
              <a:solidFill>
                <a:schemeClr val="bg1"/>
              </a:solidFill>
            </a:endParaRPr>
          </a:p>
          <a:p>
            <a:pPr algn="just">
              <a:buFont typeface="Wingdings" pitchFamily="2" charset="2"/>
              <a:buChar char="v"/>
            </a:pPr>
            <a:r>
              <a:rPr lang="ar-IQ" sz="2000" dirty="0" smtClean="0"/>
              <a:t> </a:t>
            </a:r>
            <a:r>
              <a:rPr lang="ar-IQ" sz="2200" dirty="0" smtClean="0"/>
              <a:t>الإسراع في عملية انجاز المراحل النهائية لميناء الفاو الكبير كونه سيعمل على ارتفاع الطاقة التشغيلية للموانئ العراقية ومنافسة الموانئ الأخرى في دول الجوار لأهمية موقعة الحالي على طريق التجارة العالمي وكونه يمثل نقطة ربط بالشرق والغرب , وذلك سيؤدي إلى إنعاش تجارة العراق الخارجية وتجارة الترانزيت العابرة في هذه المنطقة </a:t>
            </a:r>
            <a:r>
              <a:rPr lang="ar-IQ" sz="2200" dirty="0" smtClean="0"/>
              <a:t>المتوقع لها </a:t>
            </a:r>
            <a:r>
              <a:rPr lang="ar-IQ" sz="2200" dirty="0" smtClean="0"/>
              <a:t>أن </a:t>
            </a:r>
            <a:r>
              <a:rPr lang="ar-IQ" sz="2200" dirty="0" smtClean="0"/>
              <a:t>تصل </a:t>
            </a:r>
            <a:r>
              <a:rPr lang="ar-IQ" sz="2200" dirty="0" smtClean="0"/>
              <a:t>إلى </a:t>
            </a:r>
            <a:r>
              <a:rPr lang="ar-IQ" sz="2200" dirty="0" smtClean="0">
                <a:solidFill>
                  <a:srgbClr val="FFFF00"/>
                </a:solidFill>
              </a:rPr>
              <a:t>99</a:t>
            </a:r>
            <a:r>
              <a:rPr lang="ar-IQ" sz="2200" dirty="0" smtClean="0"/>
              <a:t> مليون طن من السلع والبضائع وبإيرادات متوقعة تصل إلى </a:t>
            </a:r>
            <a:r>
              <a:rPr lang="ar-IQ" sz="2200" dirty="0" smtClean="0">
                <a:solidFill>
                  <a:srgbClr val="FFFF00"/>
                </a:solidFill>
              </a:rPr>
              <a:t>88.2 </a:t>
            </a:r>
            <a:r>
              <a:rPr lang="ar-IQ" sz="2200" dirty="0" smtClean="0"/>
              <a:t>مليون دولار خلال سنة الهدف  .</a:t>
            </a:r>
          </a:p>
          <a:p>
            <a:pPr algn="just">
              <a:buFont typeface="Wingdings" pitchFamily="2" charset="2"/>
              <a:buChar char="v"/>
            </a:pPr>
            <a:r>
              <a:rPr lang="ar-IQ" sz="2200" dirty="0" smtClean="0"/>
              <a:t>استخدام الأنظمة الالكترونية الحديثة في عمليات المناولة واستخدام الرافعات الحديثة لرفع الكفاءة الإنتاجية في الموانئ الحالية .</a:t>
            </a:r>
          </a:p>
          <a:p>
            <a:pPr algn="just">
              <a:buFont typeface="Wingdings" pitchFamily="2" charset="2"/>
              <a:buChar char="v"/>
            </a:pPr>
            <a:r>
              <a:rPr lang="ar-IQ" sz="2200" dirty="0" smtClean="0"/>
              <a:t>إنشاء طرق معبدة بسعات عالية ومواصفات حديثة تربط الموانئ الرئيسية بمراكز المدن التجارية وبخطوط النقل بسكك الحديد تأهيل وتوسيع الطرق الرئيسة المارة بمراكز المدن والمناطق الصناعية والتجارية والموانئ والمنافذ الحدودية.</a:t>
            </a:r>
          </a:p>
          <a:p>
            <a:pPr algn="just">
              <a:buFont typeface="Wingdings" pitchFamily="2" charset="2"/>
              <a:buChar char="v"/>
            </a:pPr>
            <a:r>
              <a:rPr lang="ar-IQ" sz="2200" dirty="0" smtClean="0"/>
              <a:t>تعزيز قدرات الأسطول العراقي من السفن التجارية والناقلات النفطية الحديثة وبمواصفات فنية عالية وطاقات استيعابية كبيرة , تماشياً مع حاجة العراق إلى الناقل الوطني لتجارته الخارجية المتزايدة , وتماشياً مع شروط المؤسسات الدولية للملاحة البحرية . </a:t>
            </a:r>
          </a:p>
          <a:p>
            <a:pPr algn="just">
              <a:buFont typeface="Wingdings" pitchFamily="2" charset="2"/>
              <a:buChar char="v"/>
            </a:pPr>
            <a:r>
              <a:rPr lang="ar-IQ" sz="2200" dirty="0" smtClean="0"/>
              <a:t>الاعتماد على الناقل الوطني في نقل </a:t>
            </a:r>
            <a:r>
              <a:rPr lang="ar-IQ" sz="2200" dirty="0" err="1" smtClean="0"/>
              <a:t>استيرادات</a:t>
            </a:r>
            <a:r>
              <a:rPr lang="ar-IQ" sz="2200" dirty="0" smtClean="0"/>
              <a:t> مؤسسات الدولة من السلع والبضائع وصادراتها من النفط الخام والمشتقات النفطية من خلال اعتماد سياسة تجارية تصب في هذا الاتجاه بالاعتماد على أساس التعاقد </a:t>
            </a:r>
            <a:r>
              <a:rPr lang="en-US" sz="2200" dirty="0" err="1" smtClean="0">
                <a:solidFill>
                  <a:srgbClr val="FFFF00"/>
                </a:solidFill>
              </a:rPr>
              <a:t>cif</a:t>
            </a:r>
            <a:r>
              <a:rPr lang="en-US" sz="2200" dirty="0" smtClean="0">
                <a:solidFill>
                  <a:srgbClr val="FFFF00"/>
                </a:solidFill>
              </a:rPr>
              <a:t> </a:t>
            </a:r>
            <a:r>
              <a:rPr lang="ar-IQ" sz="2200" dirty="0" smtClean="0"/>
              <a:t> في جانب الصادرات وأساس التعاقد </a:t>
            </a:r>
            <a:r>
              <a:rPr lang="en-US" sz="2200" dirty="0" smtClean="0">
                <a:solidFill>
                  <a:srgbClr val="FFFF00"/>
                </a:solidFill>
              </a:rPr>
              <a:t>fob</a:t>
            </a:r>
            <a:r>
              <a:rPr lang="ar-IQ" sz="2200" dirty="0" smtClean="0">
                <a:solidFill>
                  <a:srgbClr val="FFFF00"/>
                </a:solidFill>
              </a:rPr>
              <a:t> </a:t>
            </a:r>
            <a:r>
              <a:rPr lang="ar-IQ" sz="2200" dirty="0" smtClean="0"/>
              <a:t>في جانب الصادرات , وستكون المنفعة متبادلة من خلال تقليل تكاليف النقل وتعظيم الإيرادات .</a:t>
            </a:r>
            <a:endParaRPr lang="ar-IQ" sz="22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00034" y="2285992"/>
            <a:ext cx="7858180" cy="714380"/>
          </a:xfrm>
        </p:spPr>
        <p:txBody>
          <a:bodyPr>
            <a:noAutofit/>
          </a:bodyPr>
          <a:lstStyle/>
          <a:p>
            <a:pPr algn="ctr"/>
            <a:r>
              <a:rPr lang="ar-IQ" sz="6600" dirty="0" smtClean="0">
                <a:solidFill>
                  <a:srgbClr val="FFFF00"/>
                </a:solidFill>
              </a:rPr>
              <a:t>شكراً لحسن إصغاؤكم</a:t>
            </a:r>
            <a:endParaRPr lang="ar-IQ" sz="6600" dirty="0">
              <a:solidFill>
                <a:srgbClr val="FFFF00"/>
              </a:solidFill>
            </a:endParaRPr>
          </a:p>
        </p:txBody>
      </p:sp>
      <p:sp>
        <p:nvSpPr>
          <p:cNvPr id="3" name="عنوان فرعي 2"/>
          <p:cNvSpPr>
            <a:spLocks noGrp="1"/>
          </p:cNvSpPr>
          <p:nvPr>
            <p:ph type="subTitle" idx="1"/>
          </p:nvPr>
        </p:nvSpPr>
        <p:spPr>
          <a:xfrm>
            <a:off x="285720" y="857232"/>
            <a:ext cx="8429684" cy="5429288"/>
          </a:xfrm>
        </p:spPr>
        <p:txBody>
          <a:bodyPr>
            <a:normAutofit/>
          </a:bodyPr>
          <a:lstStyle/>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واقع قطاع النقل البري في العراق</a:t>
            </a:r>
            <a:endParaRPr lang="ar-IQ" sz="4400" dirty="0">
              <a:solidFill>
                <a:srgbClr val="FFFF00"/>
              </a:solidFill>
            </a:endParaRPr>
          </a:p>
        </p:txBody>
      </p:sp>
      <p:sp>
        <p:nvSpPr>
          <p:cNvPr id="3" name="عنوان فرعي 2"/>
          <p:cNvSpPr>
            <a:spLocks noGrp="1"/>
          </p:cNvSpPr>
          <p:nvPr>
            <p:ph type="subTitle" idx="1"/>
          </p:nvPr>
        </p:nvSpPr>
        <p:spPr>
          <a:xfrm>
            <a:off x="285720" y="1071546"/>
            <a:ext cx="8429684" cy="5429288"/>
          </a:xfrm>
        </p:spPr>
        <p:txBody>
          <a:bodyPr>
            <a:normAutofit/>
          </a:bodyPr>
          <a:lstStyle/>
          <a:p>
            <a:pPr algn="just"/>
            <a:r>
              <a:rPr lang="ar-IQ" dirty="0" smtClean="0">
                <a:solidFill>
                  <a:schemeClr val="bg1"/>
                </a:solidFill>
              </a:rPr>
              <a:t>1ـ النقل بواسطة سكك الحديد : </a:t>
            </a:r>
          </a:p>
          <a:p>
            <a:pPr algn="just"/>
            <a:r>
              <a:rPr lang="ar-IQ" sz="1800" b="1" dirty="0" smtClean="0">
                <a:solidFill>
                  <a:srgbClr val="FFFF00"/>
                </a:solidFill>
              </a:rPr>
              <a:t>أ </a:t>
            </a:r>
            <a:r>
              <a:rPr lang="ar-IQ" sz="1800" b="1" dirty="0" err="1" smtClean="0">
                <a:solidFill>
                  <a:srgbClr val="FFFF00"/>
                </a:solidFill>
              </a:rPr>
              <a:t>ـ</a:t>
            </a:r>
            <a:r>
              <a:rPr lang="ar-IQ" sz="1800" b="1" dirty="0" smtClean="0">
                <a:solidFill>
                  <a:srgbClr val="FFFF00"/>
                </a:solidFill>
              </a:rPr>
              <a:t> بنية النقل بواسطة سكك الحديد .</a:t>
            </a:r>
          </a:p>
          <a:p>
            <a:pPr algn="just"/>
            <a:r>
              <a:rPr lang="ar-IQ" sz="1600" dirty="0" smtClean="0"/>
              <a:t>تتكون منظومة النقل بواسطة سكك الحديد في العراق من عدد من القطارات ذات المقطورات المزدوجة التي يصل عددها إلى </a:t>
            </a:r>
            <a:r>
              <a:rPr lang="ar-IQ" sz="1600" dirty="0" smtClean="0">
                <a:solidFill>
                  <a:srgbClr val="FFFF00"/>
                </a:solidFill>
              </a:rPr>
              <a:t>333</a:t>
            </a:r>
            <a:r>
              <a:rPr lang="ar-IQ" sz="1600" dirty="0" smtClean="0"/>
              <a:t> مقطورة لنقل المسافرين فضلاً عن </a:t>
            </a:r>
            <a:r>
              <a:rPr lang="ar-IQ" sz="1600" dirty="0" smtClean="0">
                <a:solidFill>
                  <a:srgbClr val="FFFF00"/>
                </a:solidFill>
              </a:rPr>
              <a:t>100</a:t>
            </a:r>
            <a:r>
              <a:rPr lang="ar-IQ" sz="1600" dirty="0" smtClean="0"/>
              <a:t> مقطورة خدمات تصل طاقتها إلى </a:t>
            </a:r>
            <a:r>
              <a:rPr lang="ar-IQ" sz="1600" dirty="0" smtClean="0">
                <a:solidFill>
                  <a:srgbClr val="FFFF00"/>
                </a:solidFill>
              </a:rPr>
              <a:t>23,714</a:t>
            </a:r>
            <a:r>
              <a:rPr lang="ar-IQ" sz="1600" dirty="0" smtClean="0"/>
              <a:t> مسافر , يصل عدد مقطورات شحن ونقل البضائع إلى </a:t>
            </a:r>
            <a:r>
              <a:rPr lang="ar-IQ" sz="1600" dirty="0" smtClean="0">
                <a:solidFill>
                  <a:srgbClr val="FFFF00"/>
                </a:solidFill>
              </a:rPr>
              <a:t>879</a:t>
            </a:r>
            <a:r>
              <a:rPr lang="ar-IQ" sz="1600" dirty="0" smtClean="0"/>
              <a:t> مقطورة عاملة وبحمولات </a:t>
            </a:r>
            <a:r>
              <a:rPr lang="ar-IQ" sz="1600" dirty="0" smtClean="0">
                <a:solidFill>
                  <a:srgbClr val="FFFF00"/>
                </a:solidFill>
              </a:rPr>
              <a:t>44,850</a:t>
            </a:r>
            <a:r>
              <a:rPr lang="ar-IQ" sz="1600" dirty="0" smtClean="0"/>
              <a:t> طن لغاية العام </a:t>
            </a:r>
            <a:r>
              <a:rPr lang="ar-IQ" sz="1600" dirty="0" smtClean="0">
                <a:solidFill>
                  <a:srgbClr val="FFFF00"/>
                </a:solidFill>
              </a:rPr>
              <a:t>2017</a:t>
            </a:r>
            <a:r>
              <a:rPr lang="ar-IQ" sz="1600" dirty="0" smtClean="0"/>
              <a:t> , وتوجد </a:t>
            </a:r>
            <a:r>
              <a:rPr lang="ar-IQ" sz="1600" dirty="0" smtClean="0">
                <a:solidFill>
                  <a:srgbClr val="FFFF00"/>
                </a:solidFill>
              </a:rPr>
              <a:t>104</a:t>
            </a:r>
            <a:r>
              <a:rPr lang="ar-IQ" sz="1600" dirty="0" smtClean="0"/>
              <a:t> محطة عاملة تقع على الخطوط الرئيسة يقع الإشراف عليها وإدارتها من قبل وزارة النقل الشركة العامة لسكك الحديد . وتقسم الخطوط الرئيسة لسكك الحديد في العراق بالشكل التالي : </a:t>
            </a:r>
            <a:endParaRPr lang="ar-IQ" sz="1600" dirty="0" smtClean="0">
              <a:solidFill>
                <a:srgbClr val="FFFF00"/>
              </a:solidFill>
            </a:endParaRPr>
          </a:p>
          <a:p>
            <a:pPr algn="just"/>
            <a:endParaRPr lang="ar-IQ" sz="20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graphicFrame>
        <p:nvGraphicFramePr>
          <p:cNvPr id="4" name="جدول 3"/>
          <p:cNvGraphicFramePr>
            <a:graphicFrameLocks noGrp="1"/>
          </p:cNvGraphicFramePr>
          <p:nvPr/>
        </p:nvGraphicFramePr>
        <p:xfrm>
          <a:off x="357158" y="3357562"/>
          <a:ext cx="8289629" cy="2773680"/>
        </p:xfrm>
        <a:graphic>
          <a:graphicData uri="http://schemas.openxmlformats.org/drawingml/2006/table">
            <a:tbl>
              <a:tblPr rtl="1" firstRow="1" bandRow="1">
                <a:tableStyleId>{5C22544A-7EE6-4342-B048-85BDC9FD1C3A}</a:tableStyleId>
              </a:tblPr>
              <a:tblGrid>
                <a:gridCol w="2877041"/>
                <a:gridCol w="858250"/>
                <a:gridCol w="1474098"/>
                <a:gridCol w="1476364"/>
                <a:gridCol w="1603876"/>
              </a:tblGrid>
              <a:tr h="151446">
                <a:tc>
                  <a:txBody>
                    <a:bodyPr/>
                    <a:lstStyle/>
                    <a:p>
                      <a:pPr algn="ctr" rtl="1"/>
                      <a:r>
                        <a:rPr lang="ar-IQ" sz="1400" dirty="0" smtClean="0">
                          <a:solidFill>
                            <a:schemeClr val="bg1"/>
                          </a:solidFill>
                        </a:rPr>
                        <a:t>اسم الخط</a:t>
                      </a:r>
                      <a:endParaRPr lang="ar-IQ" sz="1400" dirty="0">
                        <a:solidFill>
                          <a:schemeClr val="bg1"/>
                        </a:solidFill>
                      </a:endParaRPr>
                    </a:p>
                  </a:txBody>
                  <a:tcPr/>
                </a:tc>
                <a:tc>
                  <a:txBody>
                    <a:bodyPr/>
                    <a:lstStyle/>
                    <a:p>
                      <a:pPr algn="ctr" rtl="1"/>
                      <a:r>
                        <a:rPr lang="ar-IQ" sz="1400" dirty="0" smtClean="0">
                          <a:solidFill>
                            <a:schemeClr val="bg1"/>
                          </a:solidFill>
                        </a:rPr>
                        <a:t>طول الخط </a:t>
                      </a:r>
                    </a:p>
                    <a:p>
                      <a:pPr algn="ctr" rtl="1"/>
                      <a:r>
                        <a:rPr lang="ar-IQ" sz="1400" dirty="0" smtClean="0">
                          <a:solidFill>
                            <a:schemeClr val="bg1"/>
                          </a:solidFill>
                        </a:rPr>
                        <a:t>كم</a:t>
                      </a:r>
                      <a:endParaRPr lang="ar-IQ" sz="1400" dirty="0">
                        <a:solidFill>
                          <a:schemeClr val="bg1"/>
                        </a:solidFill>
                      </a:endParaRPr>
                    </a:p>
                  </a:txBody>
                  <a:tcPr/>
                </a:tc>
                <a:tc>
                  <a:txBody>
                    <a:bodyPr/>
                    <a:lstStyle/>
                    <a:p>
                      <a:pPr algn="ctr" rtl="1"/>
                      <a:r>
                        <a:rPr lang="ar-IQ" sz="1400" dirty="0" smtClean="0">
                          <a:solidFill>
                            <a:schemeClr val="bg1"/>
                          </a:solidFill>
                        </a:rPr>
                        <a:t>سرعة</a:t>
                      </a:r>
                      <a:r>
                        <a:rPr lang="ar-IQ" sz="1400" baseline="0" dirty="0" smtClean="0"/>
                        <a:t> </a:t>
                      </a:r>
                      <a:r>
                        <a:rPr lang="ar-IQ" sz="1400" baseline="0" dirty="0" smtClean="0">
                          <a:solidFill>
                            <a:schemeClr val="bg1"/>
                          </a:solidFill>
                        </a:rPr>
                        <a:t>الخط</a:t>
                      </a:r>
                    </a:p>
                    <a:p>
                      <a:pPr algn="ctr" rtl="1"/>
                      <a:r>
                        <a:rPr lang="ar-IQ" sz="1400" baseline="0" dirty="0" smtClean="0">
                          <a:solidFill>
                            <a:schemeClr val="bg1"/>
                          </a:solidFill>
                        </a:rPr>
                        <a:t>كم / ساعة</a:t>
                      </a:r>
                      <a:endParaRPr lang="ar-IQ" sz="1400" dirty="0">
                        <a:solidFill>
                          <a:schemeClr val="bg1"/>
                        </a:solidFill>
                      </a:endParaRPr>
                    </a:p>
                  </a:txBody>
                  <a:tcPr/>
                </a:tc>
                <a:tc>
                  <a:txBody>
                    <a:bodyPr/>
                    <a:lstStyle/>
                    <a:p>
                      <a:pPr algn="ctr" rtl="1"/>
                      <a:r>
                        <a:rPr lang="ar-IQ" sz="1400" dirty="0" smtClean="0">
                          <a:solidFill>
                            <a:schemeClr val="bg1"/>
                          </a:solidFill>
                        </a:rPr>
                        <a:t>الطاقة الاستيعابية مسافرين (ألف</a:t>
                      </a:r>
                      <a:r>
                        <a:rPr lang="ar-IQ" sz="1400" baseline="0" dirty="0" smtClean="0">
                          <a:solidFill>
                            <a:schemeClr val="bg1"/>
                          </a:solidFill>
                        </a:rPr>
                        <a:t> مسافر)</a:t>
                      </a:r>
                      <a:endParaRPr lang="ar-IQ" sz="1400" dirty="0">
                        <a:solidFill>
                          <a:schemeClr val="bg1"/>
                        </a:solidFill>
                      </a:endParaRPr>
                    </a:p>
                  </a:txBody>
                  <a:tcPr/>
                </a:tc>
                <a:tc>
                  <a:txBody>
                    <a:bodyPr/>
                    <a:lstStyle/>
                    <a:p>
                      <a:pPr algn="ctr" rtl="1"/>
                      <a:r>
                        <a:rPr lang="ar-IQ" sz="1400" dirty="0" smtClean="0">
                          <a:solidFill>
                            <a:schemeClr val="bg1"/>
                          </a:solidFill>
                        </a:rPr>
                        <a:t>الطاقة</a:t>
                      </a:r>
                      <a:r>
                        <a:rPr lang="ar-IQ" sz="1400" dirty="0" smtClean="0"/>
                        <a:t> </a:t>
                      </a:r>
                      <a:r>
                        <a:rPr lang="ar-IQ" sz="1400" dirty="0" smtClean="0">
                          <a:solidFill>
                            <a:schemeClr val="bg1"/>
                          </a:solidFill>
                        </a:rPr>
                        <a:t>الاستيعابية</a:t>
                      </a:r>
                      <a:r>
                        <a:rPr lang="ar-IQ" sz="1400" dirty="0" smtClean="0"/>
                        <a:t> </a:t>
                      </a:r>
                      <a:r>
                        <a:rPr lang="ar-IQ" sz="1400" dirty="0" smtClean="0">
                          <a:solidFill>
                            <a:schemeClr val="bg1"/>
                          </a:solidFill>
                        </a:rPr>
                        <a:t>بضائع</a:t>
                      </a:r>
                      <a:r>
                        <a:rPr lang="ar-IQ" sz="1400" dirty="0" smtClean="0"/>
                        <a:t> </a:t>
                      </a:r>
                      <a:r>
                        <a:rPr lang="ar-IQ" sz="1400" dirty="0" smtClean="0">
                          <a:solidFill>
                            <a:schemeClr val="bg1"/>
                          </a:solidFill>
                        </a:rPr>
                        <a:t>ألف</a:t>
                      </a:r>
                      <a:r>
                        <a:rPr lang="ar-IQ" sz="1400" dirty="0" smtClean="0"/>
                        <a:t> </a:t>
                      </a:r>
                      <a:r>
                        <a:rPr lang="ar-IQ" sz="1400" dirty="0" smtClean="0">
                          <a:solidFill>
                            <a:schemeClr val="bg1"/>
                          </a:solidFill>
                        </a:rPr>
                        <a:t>/</a:t>
                      </a:r>
                      <a:r>
                        <a:rPr lang="ar-IQ" sz="1400" dirty="0" smtClean="0"/>
                        <a:t> </a:t>
                      </a:r>
                      <a:r>
                        <a:rPr lang="ar-IQ" sz="1400" dirty="0" smtClean="0">
                          <a:solidFill>
                            <a:schemeClr val="bg1"/>
                          </a:solidFill>
                        </a:rPr>
                        <a:t>طن</a:t>
                      </a:r>
                      <a:endParaRPr lang="ar-IQ" sz="1400" dirty="0">
                        <a:solidFill>
                          <a:schemeClr val="bg1"/>
                        </a:solidFill>
                      </a:endParaRPr>
                    </a:p>
                  </a:txBody>
                  <a:tcPr/>
                </a:tc>
              </a:tr>
              <a:tr h="151446">
                <a:tc>
                  <a:txBody>
                    <a:bodyPr/>
                    <a:lstStyle/>
                    <a:p>
                      <a:pPr marL="342900" indent="-342900" algn="r" rtl="1">
                        <a:buFont typeface="+mj-lt"/>
                        <a:buAutoNum type="arabicPeriod"/>
                      </a:pPr>
                      <a:r>
                        <a:rPr kumimoji="0" lang="ar-IQ" sz="1400" b="1" kern="1200" dirty="0" smtClean="0">
                          <a:solidFill>
                            <a:schemeClr val="dk1"/>
                          </a:solidFill>
                          <a:latin typeface="+mn-lt"/>
                          <a:ea typeface="+mn-ea"/>
                          <a:cs typeface="+mn-cs"/>
                        </a:rPr>
                        <a:t>خط / بغداد / بصرة / أم قصر / </a:t>
                      </a:r>
                    </a:p>
                    <a:p>
                      <a:pPr marL="342900" indent="-342900" algn="r" rtl="1">
                        <a:buFont typeface="+mj-lt"/>
                        <a:buNone/>
                      </a:pPr>
                      <a:r>
                        <a:rPr kumimoji="0" lang="ar-IQ" sz="1400" b="1" kern="1200" dirty="0" smtClean="0">
                          <a:solidFill>
                            <a:schemeClr val="dk1"/>
                          </a:solidFill>
                          <a:latin typeface="+mn-lt"/>
                          <a:ea typeface="+mn-ea"/>
                          <a:cs typeface="+mn-cs"/>
                        </a:rPr>
                        <a:t>( خط جنوب بغداد ) </a:t>
                      </a:r>
                    </a:p>
                  </a:txBody>
                  <a:tcPr/>
                </a:tc>
                <a:tc>
                  <a:txBody>
                    <a:bodyPr/>
                    <a:lstStyle/>
                    <a:p>
                      <a:pPr algn="ctr" rtl="1"/>
                      <a:r>
                        <a:rPr kumimoji="0" lang="ar-IQ" sz="1800" b="0" kern="1200" dirty="0" smtClean="0">
                          <a:solidFill>
                            <a:schemeClr val="dk1"/>
                          </a:solidFill>
                          <a:latin typeface="+mn-lt"/>
                          <a:ea typeface="+mn-ea"/>
                          <a:cs typeface="+mn-cs"/>
                        </a:rPr>
                        <a:t>609</a:t>
                      </a:r>
                      <a:endParaRPr lang="ar-IQ" b="0" dirty="0"/>
                    </a:p>
                  </a:txBody>
                  <a:tcPr/>
                </a:tc>
                <a:tc>
                  <a:txBody>
                    <a:bodyPr/>
                    <a:lstStyle/>
                    <a:p>
                      <a:pPr algn="ctr" rtl="1"/>
                      <a:r>
                        <a:rPr kumimoji="0" lang="ar-IQ" sz="1800" b="0" kern="1200" dirty="0" smtClean="0">
                          <a:solidFill>
                            <a:schemeClr val="dk1"/>
                          </a:solidFill>
                          <a:latin typeface="+mn-lt"/>
                          <a:ea typeface="+mn-ea"/>
                          <a:cs typeface="+mn-cs"/>
                        </a:rPr>
                        <a:t>80 </a:t>
                      </a:r>
                      <a:r>
                        <a:rPr kumimoji="0" lang="ar-IQ" sz="1800" b="0" kern="1200" dirty="0" err="1" smtClean="0">
                          <a:solidFill>
                            <a:schemeClr val="dk1"/>
                          </a:solidFill>
                          <a:latin typeface="+mn-lt"/>
                          <a:ea typeface="+mn-ea"/>
                          <a:cs typeface="+mn-cs"/>
                        </a:rPr>
                        <a:t>م</a:t>
                      </a:r>
                      <a:r>
                        <a:rPr kumimoji="0" lang="ar-IQ" sz="1800" b="0" kern="1200" dirty="0" smtClean="0">
                          <a:solidFill>
                            <a:schemeClr val="dk1"/>
                          </a:solidFill>
                          <a:latin typeface="+mn-lt"/>
                          <a:ea typeface="+mn-ea"/>
                          <a:cs typeface="+mn-cs"/>
                        </a:rPr>
                        <a:t> -60ب</a:t>
                      </a:r>
                      <a:endParaRPr lang="ar-IQ" b="0" dirty="0"/>
                    </a:p>
                  </a:txBody>
                  <a:tcPr/>
                </a:tc>
                <a:tc>
                  <a:txBody>
                    <a:bodyPr/>
                    <a:lstStyle/>
                    <a:p>
                      <a:pPr algn="ctr" rtl="1"/>
                      <a:r>
                        <a:rPr kumimoji="0" lang="ar-IQ" sz="1800" b="0" kern="1200" dirty="0" smtClean="0">
                          <a:solidFill>
                            <a:schemeClr val="dk1"/>
                          </a:solidFill>
                          <a:latin typeface="+mn-lt"/>
                          <a:ea typeface="+mn-ea"/>
                          <a:cs typeface="+mn-cs"/>
                        </a:rPr>
                        <a:t>1800</a:t>
                      </a:r>
                      <a:endParaRPr lang="ar-IQ" b="0" dirty="0"/>
                    </a:p>
                  </a:txBody>
                  <a:tcPr/>
                </a:tc>
                <a:tc>
                  <a:txBody>
                    <a:bodyPr/>
                    <a:lstStyle/>
                    <a:p>
                      <a:pPr algn="ctr" rtl="1"/>
                      <a:r>
                        <a:rPr kumimoji="0" lang="ar-IQ" sz="1800" b="0" kern="1200" dirty="0" smtClean="0">
                          <a:solidFill>
                            <a:schemeClr val="dk1"/>
                          </a:solidFill>
                          <a:latin typeface="+mn-lt"/>
                          <a:ea typeface="+mn-ea"/>
                          <a:cs typeface="+mn-cs"/>
                        </a:rPr>
                        <a:t>3800</a:t>
                      </a:r>
                      <a:endParaRPr lang="ar-IQ" b="0" dirty="0"/>
                    </a:p>
                  </a:txBody>
                  <a:tcPr/>
                </a:tc>
              </a:tr>
              <a:tr h="151446">
                <a:tc>
                  <a:txBody>
                    <a:bodyPr/>
                    <a:lstStyle/>
                    <a:p>
                      <a:pPr algn="r" rtl="1"/>
                      <a:r>
                        <a:rPr lang="ar-IQ" dirty="0" smtClean="0"/>
                        <a:t>2. </a:t>
                      </a:r>
                      <a:r>
                        <a:rPr kumimoji="0" lang="ar-IQ" sz="1400" b="1" kern="1200" dirty="0" smtClean="0">
                          <a:solidFill>
                            <a:schemeClr val="dk1"/>
                          </a:solidFill>
                          <a:latin typeface="+mn-lt"/>
                          <a:ea typeface="+mn-ea"/>
                          <a:cs typeface="+mn-cs"/>
                        </a:rPr>
                        <a:t>خط / بغداد / موصل / ربيعة / </a:t>
                      </a:r>
                    </a:p>
                    <a:p>
                      <a:pPr algn="r" rtl="1"/>
                      <a:r>
                        <a:rPr kumimoji="0" lang="ar-IQ" sz="1400" b="1" kern="1200" dirty="0" smtClean="0">
                          <a:solidFill>
                            <a:schemeClr val="dk1"/>
                          </a:solidFill>
                          <a:latin typeface="+mn-lt"/>
                          <a:ea typeface="+mn-ea"/>
                          <a:cs typeface="+mn-cs"/>
                        </a:rPr>
                        <a:t>( خط شمال بغداد ) </a:t>
                      </a:r>
                      <a:endParaRPr lang="ar-IQ" sz="1400" dirty="0"/>
                    </a:p>
                  </a:txBody>
                  <a:tcPr/>
                </a:tc>
                <a:tc>
                  <a:txBody>
                    <a:bodyPr/>
                    <a:lstStyle/>
                    <a:p>
                      <a:pPr algn="ctr" rtl="1"/>
                      <a:r>
                        <a:rPr kumimoji="0" lang="ar-IQ" sz="1800" b="0" kern="1200" dirty="0" smtClean="0">
                          <a:solidFill>
                            <a:schemeClr val="dk1"/>
                          </a:solidFill>
                          <a:latin typeface="+mn-lt"/>
                          <a:ea typeface="+mn-ea"/>
                          <a:cs typeface="+mn-cs"/>
                        </a:rPr>
                        <a:t>524</a:t>
                      </a:r>
                      <a:endParaRPr lang="ar-IQ" b="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IQ" sz="1800" b="0" kern="1200" dirty="0" smtClean="0">
                          <a:solidFill>
                            <a:schemeClr val="dk1"/>
                          </a:solidFill>
                          <a:latin typeface="+mn-lt"/>
                          <a:ea typeface="+mn-ea"/>
                          <a:cs typeface="+mn-cs"/>
                        </a:rPr>
                        <a:t>80 </a:t>
                      </a:r>
                      <a:r>
                        <a:rPr kumimoji="0" lang="ar-IQ" sz="1800" b="0" kern="1200" dirty="0" err="1" smtClean="0">
                          <a:solidFill>
                            <a:schemeClr val="dk1"/>
                          </a:solidFill>
                          <a:latin typeface="+mn-lt"/>
                          <a:ea typeface="+mn-ea"/>
                          <a:cs typeface="+mn-cs"/>
                        </a:rPr>
                        <a:t>م</a:t>
                      </a:r>
                      <a:r>
                        <a:rPr kumimoji="0" lang="ar-IQ" sz="1800" b="0" kern="1200" dirty="0" smtClean="0">
                          <a:solidFill>
                            <a:schemeClr val="dk1"/>
                          </a:solidFill>
                          <a:latin typeface="+mn-lt"/>
                          <a:ea typeface="+mn-ea"/>
                          <a:cs typeface="+mn-cs"/>
                        </a:rPr>
                        <a:t> -60ب</a:t>
                      </a:r>
                      <a:endParaRPr lang="ar-IQ" b="0" dirty="0" smtClean="0"/>
                    </a:p>
                    <a:p>
                      <a:pPr algn="ctr" rtl="1"/>
                      <a:endParaRPr lang="ar-IQ" b="0" dirty="0"/>
                    </a:p>
                  </a:txBody>
                  <a:tcPr/>
                </a:tc>
                <a:tc>
                  <a:txBody>
                    <a:bodyPr/>
                    <a:lstStyle/>
                    <a:p>
                      <a:pPr algn="ctr" rtl="1"/>
                      <a:r>
                        <a:rPr kumimoji="0" lang="ar-IQ" sz="1800" b="0" kern="1200" dirty="0" smtClean="0">
                          <a:solidFill>
                            <a:schemeClr val="dk1"/>
                          </a:solidFill>
                          <a:latin typeface="+mn-lt"/>
                          <a:ea typeface="+mn-ea"/>
                          <a:cs typeface="+mn-cs"/>
                        </a:rPr>
                        <a:t>1600</a:t>
                      </a:r>
                      <a:endParaRPr lang="ar-IQ" b="0" dirty="0"/>
                    </a:p>
                  </a:txBody>
                  <a:tcPr/>
                </a:tc>
                <a:tc>
                  <a:txBody>
                    <a:bodyPr/>
                    <a:lstStyle/>
                    <a:p>
                      <a:pPr algn="ctr" rtl="1"/>
                      <a:r>
                        <a:rPr kumimoji="0" lang="ar-IQ" sz="1800" b="0" kern="1200" dirty="0" smtClean="0">
                          <a:solidFill>
                            <a:schemeClr val="dk1"/>
                          </a:solidFill>
                          <a:latin typeface="+mn-lt"/>
                          <a:ea typeface="+mn-ea"/>
                          <a:cs typeface="+mn-cs"/>
                        </a:rPr>
                        <a:t>2500</a:t>
                      </a:r>
                      <a:endParaRPr lang="ar-IQ" b="0" dirty="0"/>
                    </a:p>
                  </a:txBody>
                  <a:tcPr/>
                </a:tc>
              </a:tr>
              <a:tr h="151446">
                <a:tc>
                  <a:txBody>
                    <a:bodyPr/>
                    <a:lstStyle/>
                    <a:p>
                      <a:pPr rtl="1"/>
                      <a:r>
                        <a:rPr lang="ar-IQ" dirty="0" smtClean="0"/>
                        <a:t>3. </a:t>
                      </a:r>
                      <a:r>
                        <a:rPr kumimoji="0" lang="ar-IQ" sz="1400" b="1" kern="1200" dirty="0" smtClean="0">
                          <a:solidFill>
                            <a:schemeClr val="dk1"/>
                          </a:solidFill>
                          <a:latin typeface="+mn-lt"/>
                          <a:ea typeface="+mn-ea"/>
                          <a:cs typeface="+mn-cs"/>
                        </a:rPr>
                        <a:t>خط غرب بغداد / ( بغداد القائم ) </a:t>
                      </a:r>
                      <a:endParaRPr lang="ar-IQ" sz="1400" dirty="0"/>
                    </a:p>
                  </a:txBody>
                  <a:tcPr/>
                </a:tc>
                <a:tc>
                  <a:txBody>
                    <a:bodyPr/>
                    <a:lstStyle/>
                    <a:p>
                      <a:pPr algn="ctr" rtl="1"/>
                      <a:endParaRPr lang="ar-IQ" b="0" dirty="0"/>
                    </a:p>
                  </a:txBody>
                  <a:tcPr/>
                </a:tc>
                <a:tc>
                  <a:txBody>
                    <a:bodyPr/>
                    <a:lstStyle/>
                    <a:p>
                      <a:pPr algn="ctr" rtl="1"/>
                      <a:r>
                        <a:rPr kumimoji="0" lang="ar-IQ" sz="1800" b="0" kern="1200" dirty="0" smtClean="0">
                          <a:solidFill>
                            <a:schemeClr val="dk1"/>
                          </a:solidFill>
                          <a:latin typeface="+mn-lt"/>
                          <a:ea typeface="+mn-ea"/>
                          <a:cs typeface="+mn-cs"/>
                        </a:rPr>
                        <a:t>140م – 100 </a:t>
                      </a:r>
                      <a:r>
                        <a:rPr kumimoji="0" lang="ar-IQ" sz="1800" b="0" kern="1200" dirty="0" err="1" smtClean="0">
                          <a:solidFill>
                            <a:schemeClr val="dk1"/>
                          </a:solidFill>
                          <a:latin typeface="+mn-lt"/>
                          <a:ea typeface="+mn-ea"/>
                          <a:cs typeface="+mn-cs"/>
                        </a:rPr>
                        <a:t>ب</a:t>
                      </a:r>
                      <a:endParaRPr lang="ar-IQ" b="0" dirty="0"/>
                    </a:p>
                  </a:txBody>
                  <a:tcPr/>
                </a:tc>
                <a:tc>
                  <a:txBody>
                    <a:bodyPr/>
                    <a:lstStyle/>
                    <a:p>
                      <a:pPr algn="ctr" rtl="1"/>
                      <a:r>
                        <a:rPr kumimoji="0" lang="ar-IQ" sz="1800" b="0" kern="1200" dirty="0" smtClean="0">
                          <a:solidFill>
                            <a:schemeClr val="dk1"/>
                          </a:solidFill>
                          <a:latin typeface="+mn-lt"/>
                          <a:ea typeface="+mn-ea"/>
                          <a:cs typeface="+mn-cs"/>
                        </a:rPr>
                        <a:t>1400</a:t>
                      </a:r>
                      <a:endParaRPr lang="ar-IQ" b="0" dirty="0"/>
                    </a:p>
                  </a:txBody>
                  <a:tcPr/>
                </a:tc>
                <a:tc>
                  <a:txBody>
                    <a:bodyPr/>
                    <a:lstStyle/>
                    <a:p>
                      <a:pPr algn="ctr" rtl="1"/>
                      <a:r>
                        <a:rPr lang="ar-IQ" b="0" dirty="0" smtClean="0"/>
                        <a:t>1000</a:t>
                      </a:r>
                      <a:endParaRPr lang="ar-IQ" b="0" dirty="0"/>
                    </a:p>
                  </a:txBody>
                  <a:tcPr/>
                </a:tc>
              </a:tr>
              <a:tr h="151446">
                <a:tc>
                  <a:txBody>
                    <a:bodyPr/>
                    <a:lstStyle/>
                    <a:p>
                      <a:pPr rtl="1"/>
                      <a:r>
                        <a:rPr lang="ar-IQ" dirty="0" smtClean="0"/>
                        <a:t>4.</a:t>
                      </a:r>
                      <a:r>
                        <a:rPr lang="ar-IQ" baseline="0" dirty="0" smtClean="0"/>
                        <a:t> </a:t>
                      </a:r>
                      <a:r>
                        <a:rPr kumimoji="0" lang="ar-IQ" sz="1400" b="1" kern="1200" dirty="0" smtClean="0">
                          <a:solidFill>
                            <a:schemeClr val="dk1"/>
                          </a:solidFill>
                          <a:latin typeface="+mn-lt"/>
                          <a:ea typeface="+mn-ea"/>
                          <a:cs typeface="+mn-cs"/>
                        </a:rPr>
                        <a:t>الخط المعاون ( </a:t>
                      </a:r>
                      <a:r>
                        <a:rPr kumimoji="0" lang="ar-IQ" sz="1400" b="1" kern="1200" dirty="0" err="1" smtClean="0">
                          <a:solidFill>
                            <a:schemeClr val="dk1"/>
                          </a:solidFill>
                          <a:latin typeface="+mn-lt"/>
                          <a:ea typeface="+mn-ea"/>
                          <a:cs typeface="+mn-cs"/>
                        </a:rPr>
                        <a:t>عكاشات</a:t>
                      </a:r>
                      <a:r>
                        <a:rPr kumimoji="0" lang="ar-IQ" sz="1400" b="1" kern="1200" dirty="0" smtClean="0">
                          <a:solidFill>
                            <a:schemeClr val="dk1"/>
                          </a:solidFill>
                          <a:latin typeface="+mn-lt"/>
                          <a:ea typeface="+mn-ea"/>
                          <a:cs typeface="+mn-cs"/>
                        </a:rPr>
                        <a:t> القائم )</a:t>
                      </a:r>
                      <a:r>
                        <a:rPr kumimoji="0" lang="ar-IQ" sz="1800" b="1" kern="1200" dirty="0" smtClean="0">
                          <a:solidFill>
                            <a:schemeClr val="dk1"/>
                          </a:solidFill>
                          <a:latin typeface="+mn-lt"/>
                          <a:ea typeface="+mn-ea"/>
                          <a:cs typeface="+mn-cs"/>
                        </a:rPr>
                        <a:t> </a:t>
                      </a:r>
                      <a:endParaRPr lang="ar-IQ" dirty="0"/>
                    </a:p>
                  </a:txBody>
                  <a:tcPr/>
                </a:tc>
                <a:tc>
                  <a:txBody>
                    <a:bodyPr/>
                    <a:lstStyle/>
                    <a:p>
                      <a:pPr algn="ctr" rtl="1"/>
                      <a:r>
                        <a:rPr kumimoji="0" lang="ar-IQ" sz="1800" b="0" kern="1200" dirty="0" smtClean="0">
                          <a:solidFill>
                            <a:schemeClr val="dk1"/>
                          </a:solidFill>
                          <a:latin typeface="+mn-lt"/>
                          <a:ea typeface="+mn-ea"/>
                          <a:cs typeface="+mn-cs"/>
                        </a:rPr>
                        <a:t>124</a:t>
                      </a:r>
                      <a:endParaRPr lang="ar-IQ" b="0" dirty="0"/>
                    </a:p>
                  </a:txBody>
                  <a:tcPr/>
                </a:tc>
                <a:tc>
                  <a:txBody>
                    <a:bodyPr/>
                    <a:lstStyle/>
                    <a:p>
                      <a:pPr algn="ctr" rtl="1"/>
                      <a:r>
                        <a:rPr lang="ar-IQ" b="0" dirty="0" smtClean="0"/>
                        <a:t>100 </a:t>
                      </a:r>
                      <a:r>
                        <a:rPr lang="ar-IQ" b="0" dirty="0" err="1" smtClean="0"/>
                        <a:t>ب</a:t>
                      </a:r>
                      <a:endParaRPr lang="ar-IQ" b="0" dirty="0"/>
                    </a:p>
                  </a:txBody>
                  <a:tcPr/>
                </a:tc>
                <a:tc>
                  <a:txBody>
                    <a:bodyPr/>
                    <a:lstStyle/>
                    <a:p>
                      <a:pPr algn="ctr" rtl="1"/>
                      <a:r>
                        <a:rPr lang="ar-IQ" b="0" dirty="0" smtClean="0"/>
                        <a:t>-</a:t>
                      </a:r>
                      <a:endParaRPr lang="ar-IQ" b="0" dirty="0"/>
                    </a:p>
                  </a:txBody>
                  <a:tcPr/>
                </a:tc>
                <a:tc>
                  <a:txBody>
                    <a:bodyPr/>
                    <a:lstStyle/>
                    <a:p>
                      <a:pPr algn="ctr" rtl="1"/>
                      <a:r>
                        <a:rPr kumimoji="0" lang="ar-IQ" sz="1800" b="0" kern="1200" dirty="0" smtClean="0">
                          <a:solidFill>
                            <a:schemeClr val="dk1"/>
                          </a:solidFill>
                          <a:latin typeface="+mn-lt"/>
                          <a:ea typeface="+mn-ea"/>
                          <a:cs typeface="+mn-cs"/>
                        </a:rPr>
                        <a:t>3400</a:t>
                      </a:r>
                      <a:endParaRPr lang="ar-IQ" b="0" dirty="0"/>
                    </a:p>
                  </a:txBody>
                  <a:tcPr/>
                </a:tc>
              </a:tr>
              <a:tr h="151446">
                <a:tc>
                  <a:txBody>
                    <a:bodyPr/>
                    <a:lstStyle/>
                    <a:p>
                      <a:pPr rtl="1"/>
                      <a:r>
                        <a:rPr lang="ar-IQ" dirty="0" smtClean="0"/>
                        <a:t>5. </a:t>
                      </a:r>
                      <a:r>
                        <a:rPr kumimoji="0" lang="ar-IQ" sz="1400" b="1" kern="1200" dirty="0" smtClean="0">
                          <a:solidFill>
                            <a:schemeClr val="dk1"/>
                          </a:solidFill>
                          <a:latin typeface="+mn-lt"/>
                          <a:ea typeface="+mn-ea"/>
                          <a:cs typeface="+mn-cs"/>
                        </a:rPr>
                        <a:t>الخط </a:t>
                      </a:r>
                      <a:r>
                        <a:rPr kumimoji="0" lang="ar-IQ" sz="1400" b="1" kern="1200" dirty="0" err="1" smtClean="0">
                          <a:solidFill>
                            <a:schemeClr val="dk1"/>
                          </a:solidFill>
                          <a:latin typeface="+mn-lt"/>
                          <a:ea typeface="+mn-ea"/>
                          <a:cs typeface="+mn-cs"/>
                        </a:rPr>
                        <a:t>القوسي</a:t>
                      </a:r>
                      <a:r>
                        <a:rPr kumimoji="0" lang="ar-IQ" sz="1400" b="1" kern="1200" dirty="0" smtClean="0">
                          <a:solidFill>
                            <a:schemeClr val="dk1"/>
                          </a:solidFill>
                          <a:latin typeface="+mn-lt"/>
                          <a:ea typeface="+mn-ea"/>
                          <a:cs typeface="+mn-cs"/>
                        </a:rPr>
                        <a:t> ( كركوك / </a:t>
                      </a:r>
                      <a:r>
                        <a:rPr kumimoji="0" lang="ar-IQ" sz="1400" b="1" kern="1200" dirty="0" err="1" smtClean="0">
                          <a:solidFill>
                            <a:schemeClr val="dk1"/>
                          </a:solidFill>
                          <a:latin typeface="+mn-lt"/>
                          <a:ea typeface="+mn-ea"/>
                          <a:cs typeface="+mn-cs"/>
                        </a:rPr>
                        <a:t>بيجي</a:t>
                      </a:r>
                      <a:r>
                        <a:rPr kumimoji="0" lang="ar-IQ" sz="1400" b="1" kern="1200" dirty="0" smtClean="0">
                          <a:solidFill>
                            <a:schemeClr val="dk1"/>
                          </a:solidFill>
                          <a:latin typeface="+mn-lt"/>
                          <a:ea typeface="+mn-ea"/>
                          <a:cs typeface="+mn-cs"/>
                        </a:rPr>
                        <a:t> / حديثة ) </a:t>
                      </a:r>
                      <a:r>
                        <a:rPr kumimoji="0" lang="ar-IQ" sz="1800" b="1" kern="1200" dirty="0" smtClean="0">
                          <a:solidFill>
                            <a:schemeClr val="dk1"/>
                          </a:solidFill>
                          <a:latin typeface="+mn-lt"/>
                          <a:ea typeface="+mn-ea"/>
                          <a:cs typeface="+mn-cs"/>
                        </a:rPr>
                        <a:t> </a:t>
                      </a:r>
                      <a:endParaRPr lang="ar-IQ" dirty="0"/>
                    </a:p>
                  </a:txBody>
                  <a:tcPr/>
                </a:tc>
                <a:tc>
                  <a:txBody>
                    <a:bodyPr/>
                    <a:lstStyle/>
                    <a:p>
                      <a:pPr algn="ctr" rtl="1"/>
                      <a:r>
                        <a:rPr kumimoji="0" lang="ar-IQ" sz="1800" b="0" kern="1200" dirty="0" smtClean="0">
                          <a:solidFill>
                            <a:schemeClr val="dk1"/>
                          </a:solidFill>
                          <a:latin typeface="+mn-lt"/>
                          <a:ea typeface="+mn-ea"/>
                          <a:cs typeface="+mn-cs"/>
                        </a:rPr>
                        <a:t>252</a:t>
                      </a:r>
                      <a:endParaRPr lang="ar-IQ" b="0" dirty="0"/>
                    </a:p>
                  </a:txBody>
                  <a:tcPr/>
                </a:tc>
                <a:tc>
                  <a:txBody>
                    <a:bodyPr/>
                    <a:lstStyle/>
                    <a:p>
                      <a:pPr algn="ctr" rtl="1"/>
                      <a:r>
                        <a:rPr kumimoji="0" lang="ar-IQ" sz="1800" b="0" kern="1200" dirty="0" smtClean="0">
                          <a:solidFill>
                            <a:schemeClr val="dk1"/>
                          </a:solidFill>
                          <a:latin typeface="+mn-lt"/>
                          <a:ea typeface="+mn-ea"/>
                          <a:cs typeface="+mn-cs"/>
                        </a:rPr>
                        <a:t>140م – 100 </a:t>
                      </a:r>
                      <a:r>
                        <a:rPr kumimoji="0" lang="ar-IQ" sz="1800" b="0" kern="1200" dirty="0" err="1" smtClean="0">
                          <a:solidFill>
                            <a:schemeClr val="dk1"/>
                          </a:solidFill>
                          <a:latin typeface="+mn-lt"/>
                          <a:ea typeface="+mn-ea"/>
                          <a:cs typeface="+mn-cs"/>
                        </a:rPr>
                        <a:t>ب</a:t>
                      </a:r>
                      <a:endParaRPr lang="ar-IQ" b="0" dirty="0"/>
                    </a:p>
                  </a:txBody>
                  <a:tcPr/>
                </a:tc>
                <a:tc>
                  <a:txBody>
                    <a:bodyPr/>
                    <a:lstStyle/>
                    <a:p>
                      <a:pPr algn="ctr" rtl="1"/>
                      <a:r>
                        <a:rPr kumimoji="0" lang="ar-IQ" sz="1800" b="0" kern="1200" dirty="0" smtClean="0">
                          <a:solidFill>
                            <a:schemeClr val="dk1"/>
                          </a:solidFill>
                          <a:latin typeface="+mn-lt"/>
                          <a:ea typeface="+mn-ea"/>
                          <a:cs typeface="+mn-cs"/>
                        </a:rPr>
                        <a:t>1200</a:t>
                      </a:r>
                      <a:endParaRPr lang="ar-IQ" b="0" dirty="0"/>
                    </a:p>
                  </a:txBody>
                  <a:tcPr/>
                </a:tc>
                <a:tc>
                  <a:txBody>
                    <a:bodyPr/>
                    <a:lstStyle/>
                    <a:p>
                      <a:pPr algn="ctr" rtl="1"/>
                      <a:r>
                        <a:rPr kumimoji="0" lang="ar-IQ" sz="1800" b="0" kern="1200" dirty="0" smtClean="0">
                          <a:solidFill>
                            <a:schemeClr val="dk1"/>
                          </a:solidFill>
                          <a:latin typeface="+mn-lt"/>
                          <a:ea typeface="+mn-ea"/>
                          <a:cs typeface="+mn-cs"/>
                        </a:rPr>
                        <a:t>6500</a:t>
                      </a:r>
                      <a:endParaRPr lang="ar-IQ" b="0"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r>
              <a:rPr lang="ar-IQ" sz="3600" dirty="0" smtClean="0">
                <a:solidFill>
                  <a:srgbClr val="FFFF00"/>
                </a:solidFill>
              </a:rPr>
              <a:t>ب . </a:t>
            </a:r>
            <a:r>
              <a:rPr lang="ar-IQ" sz="3600" dirty="0" smtClean="0">
                <a:solidFill>
                  <a:srgbClr val="FFFF00"/>
                </a:solidFill>
              </a:rPr>
              <a:t>المؤشرات الرئيسة لأنشطة سكك الحديد العراقية .</a:t>
            </a:r>
            <a:endParaRPr lang="ar-IQ" sz="3600" dirty="0">
              <a:solidFill>
                <a:srgbClr val="FFFF00"/>
              </a:solidFill>
            </a:endParaRPr>
          </a:p>
        </p:txBody>
      </p:sp>
      <p:sp>
        <p:nvSpPr>
          <p:cNvPr id="3" name="عنوان فرعي 2"/>
          <p:cNvSpPr>
            <a:spLocks noGrp="1"/>
          </p:cNvSpPr>
          <p:nvPr>
            <p:ph type="subTitle" idx="1"/>
          </p:nvPr>
        </p:nvSpPr>
        <p:spPr>
          <a:xfrm>
            <a:off x="285720" y="1071546"/>
            <a:ext cx="8429684" cy="5429288"/>
          </a:xfrm>
        </p:spPr>
        <p:txBody>
          <a:bodyPr>
            <a:normAutofit/>
          </a:bodyPr>
          <a:lstStyle/>
          <a:p>
            <a:pPr algn="just"/>
            <a:r>
              <a:rPr lang="ar-IQ" sz="1600" dirty="0" smtClean="0"/>
              <a:t>يتركز نشاط وعمل الشركة العامة للنقل بواسطة سكك الحديد على تقديم خدمات النقل للمسافرين وخدمات شحن ونقل السلع والبضائع والمواد الخام والمشتقات النفطية من المناطق التجارية والمراكز الصناعية إلى المناطق المختلفة من العراق فضلاً عن القيام ببعض الأنشطة التجارية المتنوعة , ويمكن توضيح هذه الأنشطة من خلال الجدول أدناه : </a:t>
            </a:r>
            <a:endParaRPr lang="ar-IQ" sz="1600" dirty="0" smtClean="0">
              <a:solidFill>
                <a:srgbClr val="FFFF00"/>
              </a:solidFill>
            </a:endParaRPr>
          </a:p>
          <a:p>
            <a:pPr algn="just"/>
            <a:endParaRPr lang="ar-IQ" sz="20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graphicFrame>
        <p:nvGraphicFramePr>
          <p:cNvPr id="5" name="جدول 4"/>
          <p:cNvGraphicFramePr>
            <a:graphicFrameLocks noGrp="1"/>
          </p:cNvGraphicFramePr>
          <p:nvPr/>
        </p:nvGraphicFramePr>
        <p:xfrm>
          <a:off x="285720" y="2357430"/>
          <a:ext cx="8572558" cy="3429024"/>
        </p:xfrm>
        <a:graphic>
          <a:graphicData uri="http://schemas.openxmlformats.org/drawingml/2006/table">
            <a:tbl>
              <a:tblPr rtl="1" firstRow="1" bandRow="1">
                <a:tableStyleId>{5C22544A-7EE6-4342-B048-85BDC9FD1C3A}</a:tableStyleId>
              </a:tblPr>
              <a:tblGrid>
                <a:gridCol w="1049269"/>
                <a:gridCol w="1875703"/>
                <a:gridCol w="1600056"/>
                <a:gridCol w="1842689"/>
                <a:gridCol w="2204841"/>
              </a:tblGrid>
              <a:tr h="1192221">
                <a:tc>
                  <a:txBody>
                    <a:bodyPr/>
                    <a:lstStyle/>
                    <a:p>
                      <a:pPr algn="ctr" rtl="1"/>
                      <a:endParaRPr lang="ar-IQ" sz="1600" dirty="0" smtClean="0">
                        <a:solidFill>
                          <a:schemeClr val="bg1"/>
                        </a:solidFill>
                      </a:endParaRPr>
                    </a:p>
                    <a:p>
                      <a:pPr algn="ctr" rtl="1"/>
                      <a:endParaRPr lang="ar-IQ" sz="1600" dirty="0" smtClean="0">
                        <a:solidFill>
                          <a:schemeClr val="bg1"/>
                        </a:solidFill>
                      </a:endParaRPr>
                    </a:p>
                    <a:p>
                      <a:pPr algn="ctr" rtl="1"/>
                      <a:r>
                        <a:rPr lang="ar-IQ" sz="1600" dirty="0" smtClean="0">
                          <a:solidFill>
                            <a:schemeClr val="bg1"/>
                          </a:solidFill>
                        </a:rPr>
                        <a:t>السنة</a:t>
                      </a:r>
                      <a:endParaRPr lang="ar-IQ" sz="1600" dirty="0">
                        <a:solidFill>
                          <a:schemeClr val="bg1"/>
                        </a:solidFill>
                      </a:endParaRPr>
                    </a:p>
                  </a:txBody>
                  <a:tcPr/>
                </a:tc>
                <a:tc>
                  <a:txBody>
                    <a:bodyPr/>
                    <a:lstStyle/>
                    <a:p>
                      <a:pPr algn="ctr" rtl="1"/>
                      <a:endParaRPr lang="ar-IQ" sz="1600" dirty="0" smtClean="0">
                        <a:solidFill>
                          <a:schemeClr val="bg1"/>
                        </a:solidFill>
                      </a:endParaRPr>
                    </a:p>
                    <a:p>
                      <a:pPr algn="ctr" rtl="1"/>
                      <a:r>
                        <a:rPr lang="ar-IQ" sz="1600" dirty="0" smtClean="0">
                          <a:solidFill>
                            <a:schemeClr val="bg1"/>
                          </a:solidFill>
                        </a:rPr>
                        <a:t>عدد المسافرين</a:t>
                      </a:r>
                    </a:p>
                    <a:p>
                      <a:pPr algn="ctr" rtl="1"/>
                      <a:r>
                        <a:rPr lang="ar-IQ" sz="1600" dirty="0" smtClean="0">
                          <a:solidFill>
                            <a:schemeClr val="bg1"/>
                          </a:solidFill>
                        </a:rPr>
                        <a:t>ألف</a:t>
                      </a:r>
                      <a:endParaRPr lang="ar-IQ" sz="1600" dirty="0">
                        <a:solidFill>
                          <a:schemeClr val="bg1"/>
                        </a:solidFill>
                      </a:endParaRPr>
                    </a:p>
                  </a:txBody>
                  <a:tcPr/>
                </a:tc>
                <a:tc>
                  <a:txBody>
                    <a:bodyPr/>
                    <a:lstStyle/>
                    <a:p>
                      <a:pPr algn="ctr" rtl="1"/>
                      <a:endParaRPr lang="ar-IQ" sz="1600" dirty="0" smtClean="0">
                        <a:solidFill>
                          <a:schemeClr val="bg1"/>
                        </a:solidFill>
                      </a:endParaRPr>
                    </a:p>
                    <a:p>
                      <a:pPr algn="ctr" rtl="1"/>
                      <a:r>
                        <a:rPr lang="ar-IQ" sz="1600" dirty="0" smtClean="0">
                          <a:solidFill>
                            <a:schemeClr val="bg1"/>
                          </a:solidFill>
                        </a:rPr>
                        <a:t>كمية البضائع</a:t>
                      </a:r>
                    </a:p>
                    <a:p>
                      <a:pPr algn="ctr" rtl="1"/>
                      <a:r>
                        <a:rPr lang="ar-IQ" sz="1600" dirty="0" smtClean="0">
                          <a:solidFill>
                            <a:schemeClr val="bg1"/>
                          </a:solidFill>
                        </a:rPr>
                        <a:t>ألف/طن</a:t>
                      </a:r>
                      <a:endParaRPr lang="ar-IQ" sz="1600" dirty="0">
                        <a:solidFill>
                          <a:schemeClr val="bg1"/>
                        </a:solidFill>
                      </a:endParaRPr>
                    </a:p>
                  </a:txBody>
                  <a:tcPr/>
                </a:tc>
                <a:tc>
                  <a:txBody>
                    <a:bodyPr/>
                    <a:lstStyle/>
                    <a:p>
                      <a:pPr algn="ctr" rtl="1"/>
                      <a:endParaRPr lang="ar-IQ" sz="1600" dirty="0" smtClean="0">
                        <a:solidFill>
                          <a:schemeClr val="bg1"/>
                        </a:solidFill>
                      </a:endParaRPr>
                    </a:p>
                    <a:p>
                      <a:pPr algn="ctr" rtl="1"/>
                      <a:r>
                        <a:rPr lang="ar-IQ" sz="1600" dirty="0" smtClean="0">
                          <a:solidFill>
                            <a:schemeClr val="bg1"/>
                          </a:solidFill>
                        </a:rPr>
                        <a:t>إيرادات المسافرين</a:t>
                      </a:r>
                    </a:p>
                    <a:p>
                      <a:pPr algn="ctr" rtl="1"/>
                      <a:r>
                        <a:rPr lang="ar-IQ" sz="1600" dirty="0" smtClean="0">
                          <a:solidFill>
                            <a:schemeClr val="bg1"/>
                          </a:solidFill>
                        </a:rPr>
                        <a:t>مليون دينار</a:t>
                      </a:r>
                      <a:endParaRPr lang="ar-IQ" sz="1600" dirty="0">
                        <a:solidFill>
                          <a:schemeClr val="bg1"/>
                        </a:solidFill>
                      </a:endParaRPr>
                    </a:p>
                  </a:txBody>
                  <a:tcPr/>
                </a:tc>
                <a:tc>
                  <a:txBody>
                    <a:bodyPr/>
                    <a:lstStyle/>
                    <a:p>
                      <a:pPr algn="ctr" rtl="1"/>
                      <a:endParaRPr lang="ar-IQ" sz="1600" dirty="0" smtClean="0">
                        <a:solidFill>
                          <a:schemeClr val="bg1"/>
                        </a:solidFill>
                      </a:endParaRPr>
                    </a:p>
                    <a:p>
                      <a:pPr algn="ctr" rtl="1"/>
                      <a:r>
                        <a:rPr lang="ar-IQ" sz="1600" dirty="0" smtClean="0">
                          <a:solidFill>
                            <a:schemeClr val="bg1"/>
                          </a:solidFill>
                        </a:rPr>
                        <a:t>إيرادات  البضائع</a:t>
                      </a:r>
                    </a:p>
                    <a:p>
                      <a:pPr marL="0" marR="0" indent="0" algn="ctr" defTabSz="914400" rtl="1" eaLnBrk="1" fontAlgn="auto" latinLnBrk="0" hangingPunct="1">
                        <a:lnSpc>
                          <a:spcPct val="100000"/>
                        </a:lnSpc>
                        <a:spcBef>
                          <a:spcPts val="0"/>
                        </a:spcBef>
                        <a:spcAft>
                          <a:spcPts val="0"/>
                        </a:spcAft>
                        <a:buClrTx/>
                        <a:buSzTx/>
                        <a:buFontTx/>
                        <a:buNone/>
                        <a:tabLst/>
                        <a:defRPr/>
                      </a:pPr>
                      <a:r>
                        <a:rPr lang="ar-IQ" sz="1600" dirty="0" smtClean="0">
                          <a:solidFill>
                            <a:schemeClr val="bg1"/>
                          </a:solidFill>
                        </a:rPr>
                        <a:t>مليون دينار</a:t>
                      </a:r>
                    </a:p>
                    <a:p>
                      <a:pPr algn="ctr" rtl="1"/>
                      <a:endParaRPr lang="ar-IQ" sz="1600" dirty="0">
                        <a:solidFill>
                          <a:schemeClr val="bg1"/>
                        </a:solidFill>
                      </a:endParaRPr>
                    </a:p>
                  </a:txBody>
                  <a:tcPr/>
                </a:tc>
              </a:tr>
              <a:tr h="625098">
                <a:tc>
                  <a:txBody>
                    <a:bodyPr/>
                    <a:lstStyle/>
                    <a:p>
                      <a:pPr rtl="1"/>
                      <a:r>
                        <a:rPr lang="ar-IQ" sz="1600" b="1" dirty="0" smtClean="0"/>
                        <a:t>2015</a:t>
                      </a:r>
                      <a:endParaRPr lang="ar-IQ" sz="1600" b="1" dirty="0"/>
                    </a:p>
                  </a:txBody>
                  <a:tcPr/>
                </a:tc>
                <a:tc>
                  <a:txBody>
                    <a:bodyPr/>
                    <a:lstStyle/>
                    <a:p>
                      <a:pPr marL="457200" algn="ctr" rtl="1">
                        <a:lnSpc>
                          <a:spcPct val="150000"/>
                        </a:lnSpc>
                        <a:spcAft>
                          <a:spcPts val="0"/>
                        </a:spcAft>
                      </a:pPr>
                      <a:r>
                        <a:rPr lang="ar-IQ" sz="1600" b="1" dirty="0" smtClean="0">
                          <a:solidFill>
                            <a:srgbClr val="C00000"/>
                          </a:solidFill>
                          <a:latin typeface="Calibri"/>
                          <a:ea typeface="Times New Roman"/>
                          <a:cs typeface="Times New Roman"/>
                        </a:rPr>
                        <a:t>393</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latin typeface="Calibri"/>
                          <a:ea typeface="Times New Roman"/>
                          <a:cs typeface="Times New Roman"/>
                        </a:rPr>
                        <a:t>318</a:t>
                      </a:r>
                      <a:endParaRPr lang="en-US" sz="1600" b="1" dirty="0">
                        <a:latin typeface="Calibri"/>
                        <a:ea typeface="Calibri"/>
                        <a:cs typeface="Arial"/>
                      </a:endParaRPr>
                    </a:p>
                  </a:txBody>
                  <a:tcPr marL="68580" marR="68580" marT="0" marB="0"/>
                </a:tc>
                <a:tc>
                  <a:txBody>
                    <a:bodyPr/>
                    <a:lstStyle/>
                    <a:p>
                      <a:pPr marL="457200" algn="just" rtl="1">
                        <a:lnSpc>
                          <a:spcPct val="150000"/>
                        </a:lnSpc>
                        <a:spcAft>
                          <a:spcPts val="0"/>
                        </a:spcAft>
                      </a:pPr>
                      <a:r>
                        <a:rPr lang="ar-IQ" sz="1600" b="1" dirty="0">
                          <a:solidFill>
                            <a:srgbClr val="C00000"/>
                          </a:solidFill>
                          <a:latin typeface="Calibri"/>
                          <a:ea typeface="Times New Roman"/>
                          <a:cs typeface="Times New Roman"/>
                        </a:rPr>
                        <a:t>4374</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4213</a:t>
                      </a:r>
                      <a:endParaRPr lang="en-US" sz="1600" b="1" dirty="0">
                        <a:solidFill>
                          <a:srgbClr val="C00000"/>
                        </a:solidFill>
                        <a:latin typeface="Calibri"/>
                        <a:ea typeface="Calibri"/>
                        <a:cs typeface="Arial"/>
                      </a:endParaRPr>
                    </a:p>
                  </a:txBody>
                  <a:tcPr marL="68580" marR="68580" marT="0" marB="0"/>
                </a:tc>
              </a:tr>
              <a:tr h="537235">
                <a:tc>
                  <a:txBody>
                    <a:bodyPr/>
                    <a:lstStyle/>
                    <a:p>
                      <a:pPr rtl="1"/>
                      <a:r>
                        <a:rPr lang="ar-IQ" sz="1600" b="1" dirty="0" smtClean="0"/>
                        <a:t>2016</a:t>
                      </a:r>
                      <a:endParaRPr lang="ar-IQ" sz="1600" b="1" dirty="0"/>
                    </a:p>
                  </a:txBody>
                  <a:tcPr/>
                </a:tc>
                <a:tc>
                  <a:txBody>
                    <a:bodyPr/>
                    <a:lstStyle/>
                    <a:p>
                      <a:pPr marL="457200" algn="ctr" rtl="1">
                        <a:lnSpc>
                          <a:spcPct val="150000"/>
                        </a:lnSpc>
                        <a:spcAft>
                          <a:spcPts val="0"/>
                        </a:spcAft>
                      </a:pPr>
                      <a:r>
                        <a:rPr lang="ar-IQ" sz="1600" b="1" dirty="0">
                          <a:latin typeface="Calibri"/>
                          <a:ea typeface="Times New Roman"/>
                          <a:cs typeface="Times New Roman"/>
                        </a:rPr>
                        <a:t>417</a:t>
                      </a:r>
                      <a:endParaRPr lang="en-US" sz="16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latin typeface="Calibri"/>
                          <a:ea typeface="Times New Roman"/>
                          <a:cs typeface="Times New Roman"/>
                        </a:rPr>
                        <a:t>52</a:t>
                      </a:r>
                      <a:endParaRPr lang="en-US" sz="1600" b="1" dirty="0">
                        <a:latin typeface="Calibri"/>
                        <a:ea typeface="Calibri"/>
                        <a:cs typeface="Arial"/>
                      </a:endParaRPr>
                    </a:p>
                  </a:txBody>
                  <a:tcPr marL="68580" marR="68580" marT="0" marB="0"/>
                </a:tc>
                <a:tc>
                  <a:txBody>
                    <a:bodyPr/>
                    <a:lstStyle/>
                    <a:p>
                      <a:pPr marL="457200" algn="just" rtl="1">
                        <a:lnSpc>
                          <a:spcPct val="150000"/>
                        </a:lnSpc>
                        <a:spcAft>
                          <a:spcPts val="0"/>
                        </a:spcAft>
                      </a:pPr>
                      <a:r>
                        <a:rPr lang="ar-IQ" sz="1600" b="1" dirty="0">
                          <a:latin typeface="Calibri"/>
                          <a:ea typeface="Times New Roman"/>
                          <a:cs typeface="Times New Roman"/>
                        </a:rPr>
                        <a:t>4140</a:t>
                      </a:r>
                      <a:endParaRPr lang="en-US" sz="16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a:latin typeface="Calibri"/>
                          <a:ea typeface="Times New Roman"/>
                          <a:cs typeface="Times New Roman"/>
                        </a:rPr>
                        <a:t>819</a:t>
                      </a:r>
                      <a:endParaRPr lang="en-US" sz="1600" b="1">
                        <a:latin typeface="Calibri"/>
                        <a:ea typeface="Calibri"/>
                        <a:cs typeface="Arial"/>
                      </a:endParaRPr>
                    </a:p>
                  </a:txBody>
                  <a:tcPr marL="68580" marR="68580" marT="0" marB="0"/>
                </a:tc>
              </a:tr>
              <a:tr h="537235">
                <a:tc>
                  <a:txBody>
                    <a:bodyPr/>
                    <a:lstStyle/>
                    <a:p>
                      <a:pPr rtl="1"/>
                      <a:r>
                        <a:rPr lang="ar-IQ" sz="1600" b="1" dirty="0" smtClean="0"/>
                        <a:t>2017</a:t>
                      </a:r>
                      <a:endParaRPr lang="ar-IQ" sz="1600" b="1" dirty="0"/>
                    </a:p>
                  </a:txBody>
                  <a:tcPr/>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435</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latin typeface="Calibri"/>
                          <a:ea typeface="Times New Roman"/>
                          <a:cs typeface="Times New Roman"/>
                        </a:rPr>
                        <a:t>104</a:t>
                      </a:r>
                      <a:endParaRPr lang="en-US" sz="1600" b="1" dirty="0">
                        <a:latin typeface="Calibri"/>
                        <a:ea typeface="Calibri"/>
                        <a:cs typeface="Arial"/>
                      </a:endParaRPr>
                    </a:p>
                  </a:txBody>
                  <a:tcPr marL="68580" marR="68580" marT="0" marB="0"/>
                </a:tc>
                <a:tc>
                  <a:txBody>
                    <a:bodyPr/>
                    <a:lstStyle/>
                    <a:p>
                      <a:pPr marL="457200" algn="just" rtl="1">
                        <a:lnSpc>
                          <a:spcPct val="150000"/>
                        </a:lnSpc>
                        <a:spcAft>
                          <a:spcPts val="0"/>
                        </a:spcAft>
                      </a:pPr>
                      <a:r>
                        <a:rPr lang="ar-IQ" sz="1600" b="1" dirty="0">
                          <a:solidFill>
                            <a:srgbClr val="C00000"/>
                          </a:solidFill>
                          <a:latin typeface="Calibri"/>
                          <a:ea typeface="Times New Roman"/>
                          <a:cs typeface="Times New Roman"/>
                        </a:rPr>
                        <a:t>4313</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a:latin typeface="Calibri"/>
                          <a:ea typeface="Times New Roman"/>
                          <a:cs typeface="Times New Roman"/>
                        </a:rPr>
                        <a:t>1560</a:t>
                      </a:r>
                      <a:endParaRPr lang="en-US" sz="1600" b="1">
                        <a:latin typeface="Calibri"/>
                        <a:ea typeface="Calibri"/>
                        <a:cs typeface="Arial"/>
                      </a:endParaRPr>
                    </a:p>
                  </a:txBody>
                  <a:tcPr marL="68580" marR="68580" marT="0" marB="0"/>
                </a:tc>
              </a:tr>
              <a:tr h="537235">
                <a:tc>
                  <a:txBody>
                    <a:bodyPr/>
                    <a:lstStyle/>
                    <a:p>
                      <a:pPr rtl="1"/>
                      <a:r>
                        <a:rPr lang="ar-IQ" sz="1600" b="1" dirty="0" smtClean="0"/>
                        <a:t>2018</a:t>
                      </a:r>
                      <a:endParaRPr lang="ar-IQ" sz="1600" b="1" dirty="0"/>
                    </a:p>
                  </a:txBody>
                  <a:tcPr/>
                </a:tc>
                <a:tc>
                  <a:txBody>
                    <a:bodyPr/>
                    <a:lstStyle/>
                    <a:p>
                      <a:pPr marL="457200" algn="ctr" rtl="1">
                        <a:lnSpc>
                          <a:spcPct val="150000"/>
                        </a:lnSpc>
                        <a:spcAft>
                          <a:spcPts val="0"/>
                        </a:spcAft>
                      </a:pPr>
                      <a:r>
                        <a:rPr lang="ar-IQ" sz="1600" b="1" dirty="0">
                          <a:latin typeface="Calibri"/>
                          <a:ea typeface="Times New Roman"/>
                          <a:cs typeface="Times New Roman"/>
                        </a:rPr>
                        <a:t>426</a:t>
                      </a:r>
                      <a:endParaRPr lang="en-US" sz="16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latin typeface="Calibri"/>
                          <a:ea typeface="Times New Roman"/>
                          <a:cs typeface="Times New Roman"/>
                        </a:rPr>
                        <a:t>69</a:t>
                      </a:r>
                      <a:endParaRPr lang="en-US" sz="1600" b="1" dirty="0">
                        <a:latin typeface="Calibri"/>
                        <a:ea typeface="Calibri"/>
                        <a:cs typeface="Arial"/>
                      </a:endParaRPr>
                    </a:p>
                  </a:txBody>
                  <a:tcPr marL="68580" marR="68580" marT="0" marB="0"/>
                </a:tc>
                <a:tc>
                  <a:txBody>
                    <a:bodyPr/>
                    <a:lstStyle/>
                    <a:p>
                      <a:pPr marL="457200" algn="just" rtl="1">
                        <a:lnSpc>
                          <a:spcPct val="150000"/>
                        </a:lnSpc>
                        <a:spcAft>
                          <a:spcPts val="0"/>
                        </a:spcAft>
                      </a:pPr>
                      <a:r>
                        <a:rPr lang="ar-IQ" sz="1600" b="1" dirty="0">
                          <a:latin typeface="Calibri"/>
                          <a:ea typeface="Times New Roman"/>
                          <a:cs typeface="Times New Roman"/>
                        </a:rPr>
                        <a:t>4023</a:t>
                      </a:r>
                      <a:endParaRPr lang="en-US" sz="16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769</a:t>
                      </a:r>
                      <a:endParaRPr lang="en-US" sz="1600" b="1" dirty="0">
                        <a:solidFill>
                          <a:srgbClr val="C00000"/>
                        </a:solidFill>
                        <a:latin typeface="Calibri"/>
                        <a:ea typeface="Calibri"/>
                        <a:cs typeface="Arial"/>
                      </a:endParaRPr>
                    </a:p>
                  </a:txBody>
                  <a:tcPr marL="68580" marR="68580" marT="0" marB="0"/>
                </a:tc>
              </a:tr>
            </a:tbl>
          </a:graphicData>
        </a:graphic>
      </p:graphicFrame>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fontScale="90000"/>
          </a:bodyPr>
          <a:lstStyle/>
          <a:p>
            <a:r>
              <a:rPr lang="ar-IQ" sz="4400" dirty="0" smtClean="0">
                <a:solidFill>
                  <a:srgbClr val="FFFF00"/>
                </a:solidFill>
              </a:rPr>
              <a:t>ب </a:t>
            </a:r>
            <a:r>
              <a:rPr lang="ar-IQ" sz="4400" dirty="0" smtClean="0">
                <a:solidFill>
                  <a:srgbClr val="FFFF00"/>
                </a:solidFill>
              </a:rPr>
              <a:t>. </a:t>
            </a:r>
            <a:r>
              <a:rPr lang="ar-IQ" sz="4400" dirty="0" smtClean="0">
                <a:solidFill>
                  <a:srgbClr val="FFFF00"/>
                </a:solidFill>
              </a:rPr>
              <a:t>المؤشرات الرئيسة لأنشطة سكك الحديد العراقية .</a:t>
            </a:r>
            <a:endParaRPr lang="ar-IQ" sz="4400" dirty="0">
              <a:solidFill>
                <a:srgbClr val="FFFF00"/>
              </a:solidFill>
            </a:endParaRPr>
          </a:p>
        </p:txBody>
      </p:sp>
      <p:sp>
        <p:nvSpPr>
          <p:cNvPr id="3" name="عنوان فرعي 2"/>
          <p:cNvSpPr>
            <a:spLocks noGrp="1"/>
          </p:cNvSpPr>
          <p:nvPr>
            <p:ph type="subTitle" idx="1"/>
          </p:nvPr>
        </p:nvSpPr>
        <p:spPr>
          <a:xfrm>
            <a:off x="285720" y="1071546"/>
            <a:ext cx="8429684" cy="5429288"/>
          </a:xfrm>
        </p:spPr>
        <p:txBody>
          <a:bodyPr>
            <a:normAutofit/>
          </a:bodyPr>
          <a:lstStyle/>
          <a:p>
            <a:pPr algn="just"/>
            <a:endParaRPr lang="ar-IQ" sz="20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graphicFrame>
        <p:nvGraphicFramePr>
          <p:cNvPr id="5" name="جدول 4"/>
          <p:cNvGraphicFramePr>
            <a:graphicFrameLocks noGrp="1"/>
          </p:cNvGraphicFramePr>
          <p:nvPr/>
        </p:nvGraphicFramePr>
        <p:xfrm>
          <a:off x="428596" y="1357298"/>
          <a:ext cx="8358246" cy="4000528"/>
        </p:xfrm>
        <a:graphic>
          <a:graphicData uri="http://schemas.openxmlformats.org/drawingml/2006/table">
            <a:tbl>
              <a:tblPr rtl="1" firstRow="1" bandRow="1">
                <a:tableStyleId>{5C22544A-7EE6-4342-B048-85BDC9FD1C3A}</a:tableStyleId>
              </a:tblPr>
              <a:tblGrid>
                <a:gridCol w="1044551"/>
                <a:gridCol w="1216158"/>
                <a:gridCol w="1515106"/>
                <a:gridCol w="1412891"/>
                <a:gridCol w="1584770"/>
                <a:gridCol w="1584770"/>
              </a:tblGrid>
              <a:tr h="1390922">
                <a:tc>
                  <a:txBody>
                    <a:bodyPr/>
                    <a:lstStyle/>
                    <a:p>
                      <a:pPr algn="ctr" rtl="1"/>
                      <a:endParaRPr lang="ar-IQ" sz="1600" dirty="0" smtClean="0">
                        <a:solidFill>
                          <a:schemeClr val="bg1"/>
                        </a:solidFill>
                      </a:endParaRPr>
                    </a:p>
                    <a:p>
                      <a:pPr algn="ctr" rtl="1"/>
                      <a:endParaRPr lang="ar-IQ" sz="1600" dirty="0" smtClean="0">
                        <a:solidFill>
                          <a:schemeClr val="bg1"/>
                        </a:solidFill>
                      </a:endParaRPr>
                    </a:p>
                    <a:p>
                      <a:pPr algn="ctr" rtl="1"/>
                      <a:r>
                        <a:rPr lang="ar-IQ" sz="1600" dirty="0" smtClean="0">
                          <a:solidFill>
                            <a:schemeClr val="bg1"/>
                          </a:solidFill>
                        </a:rPr>
                        <a:t>السنة</a:t>
                      </a:r>
                      <a:endParaRPr lang="ar-IQ" sz="1600" dirty="0">
                        <a:solidFill>
                          <a:schemeClr val="bg1"/>
                        </a:solidFill>
                      </a:endParaRPr>
                    </a:p>
                  </a:txBody>
                  <a:tcPr/>
                </a:tc>
                <a:tc>
                  <a:txBody>
                    <a:bodyPr/>
                    <a:lstStyle/>
                    <a:p>
                      <a:pPr algn="ctr" rtl="1"/>
                      <a:endParaRPr lang="ar-IQ" sz="1600" dirty="0" smtClean="0">
                        <a:solidFill>
                          <a:schemeClr val="bg1"/>
                        </a:solidFill>
                      </a:endParaRPr>
                    </a:p>
                    <a:p>
                      <a:pPr algn="ctr" rtl="1"/>
                      <a:endParaRPr lang="ar-IQ" sz="1600" dirty="0" smtClean="0">
                        <a:solidFill>
                          <a:schemeClr val="bg1"/>
                        </a:solidFill>
                      </a:endParaRPr>
                    </a:p>
                    <a:p>
                      <a:pPr algn="ctr" rtl="1"/>
                      <a:r>
                        <a:rPr lang="ar-IQ" sz="1600" dirty="0" smtClean="0">
                          <a:solidFill>
                            <a:schemeClr val="bg1"/>
                          </a:solidFill>
                        </a:rPr>
                        <a:t>عدد العاملين</a:t>
                      </a:r>
                      <a:endParaRPr lang="ar-IQ" sz="1600" dirty="0">
                        <a:solidFill>
                          <a:schemeClr val="bg1"/>
                        </a:solidFill>
                      </a:endParaRPr>
                    </a:p>
                  </a:txBody>
                  <a:tcPr/>
                </a:tc>
                <a:tc>
                  <a:txBody>
                    <a:bodyPr/>
                    <a:lstStyle/>
                    <a:p>
                      <a:pPr algn="ctr" rtl="1"/>
                      <a:endParaRPr lang="ar-IQ" sz="1600" dirty="0" smtClean="0">
                        <a:solidFill>
                          <a:schemeClr val="bg1"/>
                        </a:solidFill>
                      </a:endParaRPr>
                    </a:p>
                    <a:p>
                      <a:pPr algn="ctr" rtl="1"/>
                      <a:endParaRPr lang="ar-IQ" sz="1600" dirty="0" smtClean="0">
                        <a:solidFill>
                          <a:schemeClr val="bg1"/>
                        </a:solidFill>
                      </a:endParaRPr>
                    </a:p>
                    <a:p>
                      <a:pPr algn="ctr" rtl="1"/>
                      <a:r>
                        <a:rPr lang="ar-IQ" sz="1600" dirty="0" smtClean="0">
                          <a:solidFill>
                            <a:schemeClr val="bg1"/>
                          </a:solidFill>
                        </a:rPr>
                        <a:t>رواتب العاملين</a:t>
                      </a:r>
                    </a:p>
                    <a:p>
                      <a:pPr marL="0" marR="0" indent="0" algn="ctr" defTabSz="914400" rtl="1" eaLnBrk="1" fontAlgn="auto" latinLnBrk="0" hangingPunct="1">
                        <a:lnSpc>
                          <a:spcPct val="100000"/>
                        </a:lnSpc>
                        <a:spcBef>
                          <a:spcPts val="0"/>
                        </a:spcBef>
                        <a:spcAft>
                          <a:spcPts val="0"/>
                        </a:spcAft>
                        <a:buClrTx/>
                        <a:buSzTx/>
                        <a:buFontTx/>
                        <a:buNone/>
                        <a:tabLst/>
                        <a:defRPr/>
                      </a:pPr>
                      <a:r>
                        <a:rPr lang="ar-IQ" sz="1600" dirty="0" smtClean="0">
                          <a:solidFill>
                            <a:schemeClr val="bg1"/>
                          </a:solidFill>
                        </a:rPr>
                        <a:t>مليون دينار</a:t>
                      </a:r>
                    </a:p>
                    <a:p>
                      <a:pPr algn="ctr" rtl="1"/>
                      <a:endParaRPr lang="ar-IQ" sz="1600" dirty="0">
                        <a:solidFill>
                          <a:schemeClr val="bg1"/>
                        </a:solidFill>
                      </a:endParaRPr>
                    </a:p>
                  </a:txBody>
                  <a:tcPr/>
                </a:tc>
                <a:tc>
                  <a:txBody>
                    <a:bodyPr/>
                    <a:lstStyle/>
                    <a:p>
                      <a:pPr algn="ctr" rtl="1"/>
                      <a:endParaRPr lang="ar-IQ" sz="1600" dirty="0" smtClean="0">
                        <a:solidFill>
                          <a:schemeClr val="bg1"/>
                        </a:solidFill>
                      </a:endParaRPr>
                    </a:p>
                    <a:p>
                      <a:pPr algn="ctr" rtl="1"/>
                      <a:r>
                        <a:rPr lang="ar-IQ" sz="1600" dirty="0" smtClean="0">
                          <a:solidFill>
                            <a:schemeClr val="bg1"/>
                          </a:solidFill>
                        </a:rPr>
                        <a:t>إجمالي </a:t>
                      </a:r>
                    </a:p>
                    <a:p>
                      <a:pPr algn="ctr" rtl="1"/>
                      <a:r>
                        <a:rPr lang="ar-IQ" sz="1600" dirty="0" smtClean="0">
                          <a:solidFill>
                            <a:schemeClr val="bg1"/>
                          </a:solidFill>
                        </a:rPr>
                        <a:t>المصروفات</a:t>
                      </a:r>
                    </a:p>
                    <a:p>
                      <a:pPr marL="0" marR="0" indent="0" algn="ctr" defTabSz="914400" rtl="1" eaLnBrk="1" fontAlgn="auto" latinLnBrk="0" hangingPunct="1">
                        <a:lnSpc>
                          <a:spcPct val="100000"/>
                        </a:lnSpc>
                        <a:spcBef>
                          <a:spcPts val="0"/>
                        </a:spcBef>
                        <a:spcAft>
                          <a:spcPts val="0"/>
                        </a:spcAft>
                        <a:buClrTx/>
                        <a:buSzTx/>
                        <a:buFontTx/>
                        <a:buNone/>
                        <a:tabLst/>
                        <a:defRPr/>
                      </a:pPr>
                      <a:r>
                        <a:rPr lang="ar-IQ" sz="1600" dirty="0" smtClean="0">
                          <a:solidFill>
                            <a:schemeClr val="bg1"/>
                          </a:solidFill>
                        </a:rPr>
                        <a:t>مليون دينار</a:t>
                      </a:r>
                    </a:p>
                    <a:p>
                      <a:pPr algn="ctr" rtl="1"/>
                      <a:endParaRPr lang="ar-IQ" sz="1600" dirty="0">
                        <a:solidFill>
                          <a:schemeClr val="bg1"/>
                        </a:solidFill>
                      </a:endParaRPr>
                    </a:p>
                  </a:txBody>
                  <a:tcPr/>
                </a:tc>
                <a:tc>
                  <a:txBody>
                    <a:bodyPr/>
                    <a:lstStyle/>
                    <a:p>
                      <a:pPr algn="ctr" rtl="1"/>
                      <a:endParaRPr lang="ar-IQ" sz="1600" dirty="0" smtClean="0">
                        <a:solidFill>
                          <a:schemeClr val="bg1"/>
                        </a:solidFill>
                      </a:endParaRPr>
                    </a:p>
                    <a:p>
                      <a:pPr algn="ctr" rtl="1"/>
                      <a:endParaRPr lang="ar-IQ" sz="1600" dirty="0" smtClean="0">
                        <a:solidFill>
                          <a:schemeClr val="bg1"/>
                        </a:solidFill>
                      </a:endParaRPr>
                    </a:p>
                    <a:p>
                      <a:pPr algn="ctr" rtl="1"/>
                      <a:r>
                        <a:rPr lang="ar-IQ" sz="1600" dirty="0" smtClean="0">
                          <a:solidFill>
                            <a:schemeClr val="bg1"/>
                          </a:solidFill>
                        </a:rPr>
                        <a:t>إجمالي الإيرادات</a:t>
                      </a:r>
                    </a:p>
                    <a:p>
                      <a:pPr marL="0" marR="0" indent="0" algn="ctr" defTabSz="914400" rtl="1" eaLnBrk="1" fontAlgn="auto" latinLnBrk="0" hangingPunct="1">
                        <a:lnSpc>
                          <a:spcPct val="100000"/>
                        </a:lnSpc>
                        <a:spcBef>
                          <a:spcPts val="0"/>
                        </a:spcBef>
                        <a:spcAft>
                          <a:spcPts val="0"/>
                        </a:spcAft>
                        <a:buClrTx/>
                        <a:buSzTx/>
                        <a:buFontTx/>
                        <a:buNone/>
                        <a:tabLst/>
                        <a:defRPr/>
                      </a:pPr>
                      <a:r>
                        <a:rPr lang="ar-IQ" sz="1600" dirty="0" smtClean="0">
                          <a:solidFill>
                            <a:schemeClr val="bg1"/>
                          </a:solidFill>
                        </a:rPr>
                        <a:t>مليون دينار</a:t>
                      </a:r>
                    </a:p>
                    <a:p>
                      <a:pPr algn="ctr" rtl="1"/>
                      <a:endParaRPr lang="ar-IQ" sz="1600" dirty="0">
                        <a:solidFill>
                          <a:schemeClr val="bg1"/>
                        </a:solidFill>
                      </a:endParaRPr>
                    </a:p>
                  </a:txBody>
                  <a:tcPr/>
                </a:tc>
                <a:tc>
                  <a:txBody>
                    <a:bodyPr/>
                    <a:lstStyle/>
                    <a:p>
                      <a:pPr algn="ctr" rtl="1"/>
                      <a:endParaRPr lang="ar-IQ" sz="1600" dirty="0" smtClean="0">
                        <a:solidFill>
                          <a:schemeClr val="bg1"/>
                        </a:solidFill>
                      </a:endParaRPr>
                    </a:p>
                    <a:p>
                      <a:pPr algn="ctr" rtl="1"/>
                      <a:r>
                        <a:rPr lang="ar-IQ" sz="1600" dirty="0" smtClean="0">
                          <a:solidFill>
                            <a:schemeClr val="bg1"/>
                          </a:solidFill>
                        </a:rPr>
                        <a:t>الربح الصافي للشركة</a:t>
                      </a:r>
                    </a:p>
                    <a:p>
                      <a:pPr marL="0" marR="0" indent="0" algn="ctr" defTabSz="914400" rtl="1" eaLnBrk="1" fontAlgn="auto" latinLnBrk="0" hangingPunct="1">
                        <a:lnSpc>
                          <a:spcPct val="100000"/>
                        </a:lnSpc>
                        <a:spcBef>
                          <a:spcPts val="0"/>
                        </a:spcBef>
                        <a:spcAft>
                          <a:spcPts val="0"/>
                        </a:spcAft>
                        <a:buClrTx/>
                        <a:buSzTx/>
                        <a:buFontTx/>
                        <a:buNone/>
                        <a:tabLst/>
                        <a:defRPr/>
                      </a:pPr>
                      <a:r>
                        <a:rPr lang="ar-IQ" sz="1600" dirty="0" smtClean="0">
                          <a:solidFill>
                            <a:schemeClr val="bg1"/>
                          </a:solidFill>
                        </a:rPr>
                        <a:t>مليون دينار</a:t>
                      </a:r>
                    </a:p>
                    <a:p>
                      <a:pPr algn="ctr" rtl="1"/>
                      <a:endParaRPr lang="ar-IQ" sz="1600" dirty="0">
                        <a:solidFill>
                          <a:schemeClr val="bg1"/>
                        </a:solidFill>
                      </a:endParaRPr>
                    </a:p>
                  </a:txBody>
                  <a:tcPr/>
                </a:tc>
              </a:tr>
              <a:tr h="729281">
                <a:tc>
                  <a:txBody>
                    <a:bodyPr/>
                    <a:lstStyle/>
                    <a:p>
                      <a:pPr rtl="1"/>
                      <a:r>
                        <a:rPr lang="ar-IQ" sz="1600" b="1" dirty="0" smtClean="0"/>
                        <a:t>2015</a:t>
                      </a:r>
                      <a:endParaRPr lang="ar-IQ" sz="1600" b="1" dirty="0"/>
                    </a:p>
                  </a:txBody>
                  <a:tcPr/>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6626</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6080</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8587</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7321</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a:latin typeface="Calibri"/>
                          <a:ea typeface="Times New Roman"/>
                          <a:cs typeface="Times New Roman"/>
                        </a:rPr>
                        <a:t>1266</a:t>
                      </a:r>
                      <a:endParaRPr lang="en-US" sz="1600" b="1">
                        <a:latin typeface="Calibri"/>
                        <a:ea typeface="Calibri"/>
                        <a:cs typeface="Arial"/>
                      </a:endParaRPr>
                    </a:p>
                  </a:txBody>
                  <a:tcPr marL="68580" marR="68580" marT="0" marB="0"/>
                </a:tc>
              </a:tr>
              <a:tr h="626775">
                <a:tc>
                  <a:txBody>
                    <a:bodyPr/>
                    <a:lstStyle/>
                    <a:p>
                      <a:pPr rtl="1"/>
                      <a:r>
                        <a:rPr lang="ar-IQ" sz="1600" b="1" dirty="0" smtClean="0"/>
                        <a:t>2016</a:t>
                      </a:r>
                      <a:endParaRPr lang="ar-IQ" sz="1600" b="1" dirty="0"/>
                    </a:p>
                  </a:txBody>
                  <a:tcPr/>
                </a:tc>
                <a:tc>
                  <a:txBody>
                    <a:bodyPr/>
                    <a:lstStyle/>
                    <a:p>
                      <a:pPr marL="457200" algn="ctr" rtl="1">
                        <a:lnSpc>
                          <a:spcPct val="150000"/>
                        </a:lnSpc>
                        <a:spcAft>
                          <a:spcPts val="0"/>
                        </a:spcAft>
                      </a:pPr>
                      <a:r>
                        <a:rPr lang="ar-IQ" sz="1600" b="1">
                          <a:latin typeface="Calibri"/>
                          <a:ea typeface="Times New Roman"/>
                          <a:cs typeface="Times New Roman"/>
                        </a:rPr>
                        <a:t>5598</a:t>
                      </a:r>
                      <a:endParaRPr lang="en-US" sz="1600" b="1">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a:latin typeface="Calibri"/>
                          <a:ea typeface="Times New Roman"/>
                          <a:cs typeface="Times New Roman"/>
                        </a:rPr>
                        <a:t>5598</a:t>
                      </a:r>
                      <a:endParaRPr lang="en-US" sz="1600" b="1">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a:latin typeface="Calibri"/>
                          <a:ea typeface="Times New Roman"/>
                          <a:cs typeface="Times New Roman"/>
                        </a:rPr>
                        <a:t>4959</a:t>
                      </a:r>
                      <a:endParaRPr lang="en-US" sz="1600" b="1">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a:latin typeface="Calibri"/>
                          <a:ea typeface="Times New Roman"/>
                          <a:cs typeface="Times New Roman"/>
                        </a:rPr>
                        <a:t>6266</a:t>
                      </a:r>
                      <a:endParaRPr lang="en-US" sz="1600" b="1">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(1307)</a:t>
                      </a:r>
                      <a:endParaRPr lang="en-US" sz="1600" b="1" dirty="0">
                        <a:solidFill>
                          <a:srgbClr val="C00000"/>
                        </a:solidFill>
                        <a:latin typeface="Calibri"/>
                        <a:ea typeface="Calibri"/>
                        <a:cs typeface="Arial"/>
                      </a:endParaRPr>
                    </a:p>
                  </a:txBody>
                  <a:tcPr marL="68580" marR="68580" marT="0" marB="0"/>
                </a:tc>
              </a:tr>
              <a:tr h="626775">
                <a:tc>
                  <a:txBody>
                    <a:bodyPr/>
                    <a:lstStyle/>
                    <a:p>
                      <a:pPr rtl="1"/>
                      <a:r>
                        <a:rPr lang="ar-IQ" sz="1600" b="1" dirty="0" smtClean="0"/>
                        <a:t>2017</a:t>
                      </a:r>
                      <a:endParaRPr lang="ar-IQ" sz="1600" b="1" dirty="0"/>
                    </a:p>
                  </a:txBody>
                  <a:tcPr/>
                </a:tc>
                <a:tc>
                  <a:txBody>
                    <a:bodyPr/>
                    <a:lstStyle/>
                    <a:p>
                      <a:pPr marL="457200" algn="ctr" rtl="1">
                        <a:lnSpc>
                          <a:spcPct val="150000"/>
                        </a:lnSpc>
                        <a:spcAft>
                          <a:spcPts val="0"/>
                        </a:spcAft>
                      </a:pPr>
                      <a:r>
                        <a:rPr lang="ar-IQ" sz="1600" b="1" dirty="0">
                          <a:latin typeface="Calibri"/>
                          <a:ea typeface="Times New Roman"/>
                          <a:cs typeface="Times New Roman"/>
                        </a:rPr>
                        <a:t>5205</a:t>
                      </a:r>
                      <a:endParaRPr lang="en-US" sz="16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latin typeface="Calibri"/>
                          <a:ea typeface="Times New Roman"/>
                          <a:cs typeface="Times New Roman"/>
                        </a:rPr>
                        <a:t>4377</a:t>
                      </a:r>
                      <a:endParaRPr lang="en-US" sz="16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a:latin typeface="Calibri"/>
                          <a:ea typeface="Times New Roman"/>
                          <a:cs typeface="Times New Roman"/>
                        </a:rPr>
                        <a:t>5873</a:t>
                      </a:r>
                      <a:endParaRPr lang="en-US" sz="1600" b="1">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latin typeface="Calibri"/>
                          <a:ea typeface="Times New Roman"/>
                          <a:cs typeface="Times New Roman"/>
                        </a:rPr>
                        <a:t>5629</a:t>
                      </a:r>
                      <a:endParaRPr lang="en-US" sz="16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latin typeface="Calibri"/>
                          <a:ea typeface="Times New Roman"/>
                          <a:cs typeface="Times New Roman"/>
                        </a:rPr>
                        <a:t>244</a:t>
                      </a:r>
                      <a:endParaRPr lang="en-US" sz="1600" b="1" dirty="0">
                        <a:latin typeface="Calibri"/>
                        <a:ea typeface="Calibri"/>
                        <a:cs typeface="Arial"/>
                      </a:endParaRPr>
                    </a:p>
                  </a:txBody>
                  <a:tcPr marL="68580" marR="68580" marT="0" marB="0"/>
                </a:tc>
              </a:tr>
              <a:tr h="626775">
                <a:tc>
                  <a:txBody>
                    <a:bodyPr/>
                    <a:lstStyle/>
                    <a:p>
                      <a:pPr rtl="1"/>
                      <a:r>
                        <a:rPr lang="ar-IQ" sz="1600" b="1" dirty="0" smtClean="0"/>
                        <a:t>2018</a:t>
                      </a:r>
                      <a:endParaRPr lang="ar-IQ" sz="1600" b="1" dirty="0"/>
                    </a:p>
                  </a:txBody>
                  <a:tcPr/>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5003</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4145</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4795</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5110</a:t>
                      </a:r>
                      <a:endParaRPr lang="en-US" sz="16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600" b="1" dirty="0">
                          <a:solidFill>
                            <a:srgbClr val="C00000"/>
                          </a:solidFill>
                          <a:latin typeface="Calibri"/>
                          <a:ea typeface="Times New Roman"/>
                          <a:cs typeface="Times New Roman"/>
                        </a:rPr>
                        <a:t>(315)</a:t>
                      </a:r>
                      <a:endParaRPr lang="en-US" sz="1600" b="1" dirty="0">
                        <a:solidFill>
                          <a:srgbClr val="C00000"/>
                        </a:solidFill>
                        <a:latin typeface="Calibri"/>
                        <a:ea typeface="Calibri"/>
                        <a:cs typeface="Arial"/>
                      </a:endParaRPr>
                    </a:p>
                  </a:txBody>
                  <a:tcPr marL="68580" marR="68580" marT="0" marB="0"/>
                </a:tc>
              </a:tr>
            </a:tbl>
          </a:graphicData>
        </a:graphic>
      </p:graphicFrame>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4400" dirty="0" smtClean="0">
                <a:solidFill>
                  <a:srgbClr val="FFFF00"/>
                </a:solidFill>
              </a:rPr>
              <a:t>واقع قطاع النقل البري في العراق</a:t>
            </a:r>
            <a:endParaRPr lang="ar-IQ" sz="4400" dirty="0">
              <a:solidFill>
                <a:srgbClr val="FFFF00"/>
              </a:solidFill>
            </a:endParaRPr>
          </a:p>
        </p:txBody>
      </p:sp>
      <p:sp>
        <p:nvSpPr>
          <p:cNvPr id="3" name="عنوان فرعي 2"/>
          <p:cNvSpPr>
            <a:spLocks noGrp="1"/>
          </p:cNvSpPr>
          <p:nvPr>
            <p:ph type="subTitle" idx="1"/>
          </p:nvPr>
        </p:nvSpPr>
        <p:spPr>
          <a:xfrm>
            <a:off x="285720" y="928670"/>
            <a:ext cx="8429684" cy="5429288"/>
          </a:xfrm>
        </p:spPr>
        <p:txBody>
          <a:bodyPr>
            <a:normAutofit/>
          </a:bodyPr>
          <a:lstStyle/>
          <a:p>
            <a:pPr algn="just"/>
            <a:r>
              <a:rPr lang="ar-IQ" dirty="0" smtClean="0">
                <a:solidFill>
                  <a:schemeClr val="bg1"/>
                </a:solidFill>
              </a:rPr>
              <a:t>2ـ النقل </a:t>
            </a:r>
            <a:r>
              <a:rPr lang="ar-IQ" dirty="0" smtClean="0">
                <a:solidFill>
                  <a:schemeClr val="bg1"/>
                </a:solidFill>
              </a:rPr>
              <a:t>البري بواسطة </a:t>
            </a:r>
            <a:r>
              <a:rPr lang="ar-IQ" dirty="0" smtClean="0">
                <a:solidFill>
                  <a:schemeClr val="bg1"/>
                </a:solidFill>
              </a:rPr>
              <a:t>الشاحنات والحافلات : </a:t>
            </a:r>
          </a:p>
          <a:p>
            <a:pPr algn="just"/>
            <a:r>
              <a:rPr lang="ar-IQ" sz="1800" b="1" dirty="0" smtClean="0">
                <a:solidFill>
                  <a:srgbClr val="FFFF00"/>
                </a:solidFill>
              </a:rPr>
              <a:t>أ </a:t>
            </a:r>
            <a:r>
              <a:rPr lang="ar-IQ" sz="1800" b="1" dirty="0" err="1" smtClean="0">
                <a:solidFill>
                  <a:srgbClr val="FFFF00"/>
                </a:solidFill>
              </a:rPr>
              <a:t>ـ</a:t>
            </a:r>
            <a:r>
              <a:rPr lang="ar-IQ" sz="1800" b="1" dirty="0" smtClean="0">
                <a:solidFill>
                  <a:srgbClr val="FFFF00"/>
                </a:solidFill>
              </a:rPr>
              <a:t> بنية النقل بواسطة الشاحنات والحافلات.</a:t>
            </a:r>
          </a:p>
          <a:p>
            <a:pPr algn="just"/>
            <a:r>
              <a:rPr lang="ar-IQ" sz="1600" dirty="0" smtClean="0"/>
              <a:t>يقسم النقل البري في العراق إلى أقسام كثيرة منها النقل الخاص لسيارات الأجرة والحمولات والسيارات الحكومية , وسيتم التركيز على شركات الخدمات العامة للنقل البري التابعة إلى تشكيلات وزارة النقل العراقية , إذ يتم تقسيمها إلى </a:t>
            </a:r>
            <a:r>
              <a:rPr lang="ar-IQ" sz="1600" dirty="0" smtClean="0">
                <a:solidFill>
                  <a:srgbClr val="FFFF00"/>
                </a:solidFill>
              </a:rPr>
              <a:t>الشركة العامة للنقل البري بالشاحنات</a:t>
            </a:r>
            <a:r>
              <a:rPr lang="ar-IQ" sz="1600" dirty="0" smtClean="0"/>
              <a:t> </a:t>
            </a:r>
            <a:r>
              <a:rPr lang="ar-IQ" sz="1600" dirty="0" err="1" smtClean="0"/>
              <a:t>و</a:t>
            </a:r>
            <a:r>
              <a:rPr lang="ar-IQ" sz="1600" dirty="0" smtClean="0"/>
              <a:t> </a:t>
            </a:r>
            <a:r>
              <a:rPr lang="ar-IQ" sz="1600" dirty="0" smtClean="0">
                <a:solidFill>
                  <a:srgbClr val="FFFF00"/>
                </a:solidFill>
              </a:rPr>
              <a:t>الشركة العامة لنقل الوفود والمسافرين </a:t>
            </a:r>
            <a:r>
              <a:rPr lang="ar-IQ" sz="1600" dirty="0" smtClean="0"/>
              <a:t>, ويحتاج هذا النوع إلى بنية تحتية متكاملة من الطرق والجسور والمحطات الرئيسية لتقديم هذه الخدمة , ويمكن تقسيم أهم الطرق الرئيسية في العراق على النحو التالي :  </a:t>
            </a:r>
            <a:endParaRPr lang="ar-IQ" sz="20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graphicFrame>
        <p:nvGraphicFramePr>
          <p:cNvPr id="4" name="جدول 3"/>
          <p:cNvGraphicFramePr>
            <a:graphicFrameLocks noGrp="1"/>
          </p:cNvGraphicFramePr>
          <p:nvPr/>
        </p:nvGraphicFramePr>
        <p:xfrm>
          <a:off x="285720" y="3071810"/>
          <a:ext cx="8432505" cy="3535680"/>
        </p:xfrm>
        <a:graphic>
          <a:graphicData uri="http://schemas.openxmlformats.org/drawingml/2006/table">
            <a:tbl>
              <a:tblPr rtl="1" firstRow="1" bandRow="1">
                <a:tableStyleId>{5C22544A-7EE6-4342-B048-85BDC9FD1C3A}</a:tableStyleId>
              </a:tblPr>
              <a:tblGrid>
                <a:gridCol w="1461555"/>
                <a:gridCol w="6970950"/>
              </a:tblGrid>
              <a:tr h="151446">
                <a:tc>
                  <a:txBody>
                    <a:bodyPr/>
                    <a:lstStyle/>
                    <a:p>
                      <a:pPr algn="ctr" rtl="1"/>
                      <a:r>
                        <a:rPr lang="ar-IQ" sz="1400" dirty="0" smtClean="0">
                          <a:solidFill>
                            <a:schemeClr val="bg1"/>
                          </a:solidFill>
                        </a:rPr>
                        <a:t>اسم الطريق</a:t>
                      </a:r>
                      <a:endParaRPr lang="ar-IQ" sz="1400" dirty="0">
                        <a:solidFill>
                          <a:schemeClr val="bg1"/>
                        </a:solidFill>
                      </a:endParaRPr>
                    </a:p>
                  </a:txBody>
                  <a:tcPr/>
                </a:tc>
                <a:tc>
                  <a:txBody>
                    <a:bodyPr/>
                    <a:lstStyle/>
                    <a:p>
                      <a:pPr algn="ctr" rtl="1"/>
                      <a:r>
                        <a:rPr lang="ar-IQ" sz="1400" dirty="0" smtClean="0">
                          <a:solidFill>
                            <a:schemeClr val="bg1"/>
                          </a:solidFill>
                        </a:rPr>
                        <a:t>مسار الطريق</a:t>
                      </a:r>
                      <a:endParaRPr lang="ar-IQ" sz="1400" dirty="0">
                        <a:solidFill>
                          <a:schemeClr val="bg1"/>
                        </a:solidFill>
                      </a:endParaRPr>
                    </a:p>
                  </a:txBody>
                  <a:tcPr/>
                </a:tc>
              </a:tr>
              <a:tr h="151446">
                <a:tc>
                  <a:txBody>
                    <a:bodyPr/>
                    <a:lstStyle/>
                    <a:p>
                      <a:pPr marL="342900" marR="0" indent="-342900" algn="r" defTabSz="914400" rtl="1" eaLnBrk="1" fontAlgn="auto" latinLnBrk="0" hangingPunct="1">
                        <a:lnSpc>
                          <a:spcPct val="100000"/>
                        </a:lnSpc>
                        <a:spcBef>
                          <a:spcPts val="0"/>
                        </a:spcBef>
                        <a:spcAft>
                          <a:spcPts val="0"/>
                        </a:spcAft>
                        <a:buClrTx/>
                        <a:buSzTx/>
                        <a:buFont typeface="+mj-lt"/>
                        <a:buNone/>
                        <a:tabLst/>
                        <a:defRPr/>
                      </a:pPr>
                      <a:r>
                        <a:rPr kumimoji="0" lang="ar-IQ" sz="1400" b="1" kern="1200" dirty="0" smtClean="0">
                          <a:solidFill>
                            <a:schemeClr val="dk1"/>
                          </a:solidFill>
                          <a:latin typeface="+mn-lt"/>
                          <a:ea typeface="+mn-ea"/>
                          <a:cs typeface="+mn-cs"/>
                        </a:rPr>
                        <a:t>1.</a:t>
                      </a:r>
                      <a:r>
                        <a:rPr kumimoji="0" lang="ar-IQ" sz="1400" b="1" kern="1200" baseline="0" dirty="0" smtClean="0">
                          <a:solidFill>
                            <a:schemeClr val="dk1"/>
                          </a:solidFill>
                          <a:latin typeface="+mn-lt"/>
                          <a:ea typeface="+mn-ea"/>
                          <a:cs typeface="+mn-cs"/>
                        </a:rPr>
                        <a:t> </a:t>
                      </a:r>
                      <a:r>
                        <a:rPr kumimoji="0" lang="ar-IQ" sz="1400" b="1" kern="1200" dirty="0" smtClean="0">
                          <a:solidFill>
                            <a:schemeClr val="dk1"/>
                          </a:solidFill>
                          <a:latin typeface="+mn-lt"/>
                          <a:ea typeface="+mn-ea"/>
                          <a:cs typeface="+mn-cs"/>
                        </a:rPr>
                        <a:t>طريق رقم (1)</a:t>
                      </a:r>
                      <a:r>
                        <a:rPr kumimoji="0" lang="ar-IQ" sz="1400" b="1" kern="1200" baseline="0" dirty="0" smtClean="0">
                          <a:solidFill>
                            <a:schemeClr val="dk1"/>
                          </a:solidFill>
                          <a:latin typeface="+mn-lt"/>
                          <a:ea typeface="+mn-ea"/>
                          <a:cs typeface="+mn-cs"/>
                        </a:rPr>
                        <a:t> :</a:t>
                      </a:r>
                      <a:endParaRPr kumimoji="0" lang="ar-IQ" sz="1400" b="1" kern="1200" dirty="0" smtClean="0">
                        <a:solidFill>
                          <a:schemeClr val="dk1"/>
                        </a:solidFill>
                        <a:latin typeface="+mn-lt"/>
                        <a:ea typeface="+mn-ea"/>
                        <a:cs typeface="+mn-cs"/>
                      </a:endParaRPr>
                    </a:p>
                    <a:p>
                      <a:pPr marL="342900" indent="-342900" algn="r" rtl="1">
                        <a:buFont typeface="+mj-lt"/>
                        <a:buNone/>
                      </a:pPr>
                      <a:endParaRPr kumimoji="0" lang="ar-IQ" sz="1400" b="1" kern="1200" dirty="0" smtClean="0">
                        <a:solidFill>
                          <a:schemeClr val="dk1"/>
                        </a:solidFill>
                        <a:latin typeface="+mn-lt"/>
                        <a:ea typeface="+mn-ea"/>
                        <a:cs typeface="+mn-cs"/>
                      </a:endParaRPr>
                    </a:p>
                  </a:txBody>
                  <a:tcPr/>
                </a:tc>
                <a:tc>
                  <a:txBody>
                    <a:bodyPr/>
                    <a:lstStyle/>
                    <a:p>
                      <a:pPr algn="ctr" rtl="1"/>
                      <a:r>
                        <a:rPr kumimoji="0" lang="ar-IQ" sz="1400" b="1" kern="1200" dirty="0" smtClean="0">
                          <a:solidFill>
                            <a:schemeClr val="dk1"/>
                          </a:solidFill>
                          <a:latin typeface="+mn-lt"/>
                          <a:ea typeface="+mn-ea"/>
                          <a:cs typeface="+mn-cs"/>
                        </a:rPr>
                        <a:t>يبدأ هذا الطريق من مدينة بغداد باتجاه مدينة سامراء وتكريت ومن ثم إلى ناحية ربيعة وصولاً إلى الحدود السورية </a:t>
                      </a:r>
                      <a:endParaRPr lang="ar-IQ" sz="1400" b="1" dirty="0"/>
                    </a:p>
                  </a:txBody>
                  <a:tcPr/>
                </a:tc>
              </a:tr>
              <a:tr h="1514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t>2. </a:t>
                      </a:r>
                      <a:r>
                        <a:rPr kumimoji="0" lang="ar-IQ" sz="1400" b="1" kern="1200" dirty="0" smtClean="0">
                          <a:solidFill>
                            <a:schemeClr val="dk1"/>
                          </a:solidFill>
                          <a:latin typeface="+mn-lt"/>
                          <a:ea typeface="+mn-ea"/>
                          <a:cs typeface="+mn-cs"/>
                        </a:rPr>
                        <a:t>طريق رقم (2)</a:t>
                      </a:r>
                      <a:r>
                        <a:rPr kumimoji="0" lang="ar-IQ" sz="1400" b="1" kern="1200" baseline="0" dirty="0" smtClean="0">
                          <a:solidFill>
                            <a:schemeClr val="dk1"/>
                          </a:solidFill>
                          <a:latin typeface="+mn-lt"/>
                          <a:ea typeface="+mn-ea"/>
                          <a:cs typeface="+mn-cs"/>
                        </a:rPr>
                        <a:t> :</a:t>
                      </a:r>
                      <a:endParaRPr kumimoji="0" lang="ar-IQ" sz="1400" b="1" kern="1200" dirty="0" smtClean="0">
                        <a:solidFill>
                          <a:schemeClr val="dk1"/>
                        </a:solidFill>
                        <a:latin typeface="+mn-lt"/>
                        <a:ea typeface="+mn-ea"/>
                        <a:cs typeface="+mn-cs"/>
                      </a:endParaRPr>
                    </a:p>
                  </a:txBody>
                  <a:tcPr/>
                </a:tc>
                <a:tc>
                  <a:txBody>
                    <a:bodyPr/>
                    <a:lstStyle/>
                    <a:p>
                      <a:pPr algn="ctr" rtl="1"/>
                      <a:r>
                        <a:rPr kumimoji="0" lang="ar-IQ" sz="1200" b="1" kern="1200" dirty="0" smtClean="0">
                          <a:solidFill>
                            <a:schemeClr val="dk1"/>
                          </a:solidFill>
                          <a:latin typeface="+mn-lt"/>
                          <a:ea typeface="+mn-ea"/>
                          <a:cs typeface="+mn-cs"/>
                        </a:rPr>
                        <a:t>يبدأ هذا الطريق من مركز محافظة صلاح الدين وصولاً إلى كركوك ثم ينحرف شمالاً إلى المحافظات الشمالية </a:t>
                      </a:r>
                      <a:r>
                        <a:rPr kumimoji="0" lang="ar-IQ" sz="1200" b="1" kern="1200" dirty="0" err="1" smtClean="0">
                          <a:solidFill>
                            <a:schemeClr val="dk1"/>
                          </a:solidFill>
                          <a:latin typeface="+mn-lt"/>
                          <a:ea typeface="+mn-ea"/>
                          <a:cs typeface="+mn-cs"/>
                        </a:rPr>
                        <a:t>اربيل</a:t>
                      </a:r>
                      <a:r>
                        <a:rPr kumimoji="0" lang="ar-IQ" sz="1200" b="1" kern="1200" dirty="0" smtClean="0">
                          <a:solidFill>
                            <a:schemeClr val="dk1"/>
                          </a:solidFill>
                          <a:latin typeface="+mn-lt"/>
                          <a:ea typeface="+mn-ea"/>
                          <a:cs typeface="+mn-cs"/>
                        </a:rPr>
                        <a:t> ودهوك ماراً بالموصل ومن ثم يصل إلى الحدود التركية </a:t>
                      </a:r>
                      <a:endParaRPr lang="ar-IQ" sz="1200" b="1" dirty="0"/>
                    </a:p>
                  </a:txBody>
                  <a:tcPr/>
                </a:tc>
              </a:tr>
              <a:tr h="1514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t>3. </a:t>
                      </a:r>
                      <a:r>
                        <a:rPr kumimoji="0" lang="ar-IQ" sz="1400" b="1" kern="1200" dirty="0" smtClean="0">
                          <a:solidFill>
                            <a:schemeClr val="dk1"/>
                          </a:solidFill>
                          <a:latin typeface="+mn-lt"/>
                          <a:ea typeface="+mn-ea"/>
                          <a:cs typeface="+mn-cs"/>
                        </a:rPr>
                        <a:t>طريق رقم (3)</a:t>
                      </a:r>
                      <a:r>
                        <a:rPr kumimoji="0" lang="ar-IQ" sz="1400" b="1" kern="1200" baseline="0" dirty="0" smtClean="0">
                          <a:solidFill>
                            <a:schemeClr val="dk1"/>
                          </a:solidFill>
                          <a:latin typeface="+mn-lt"/>
                          <a:ea typeface="+mn-ea"/>
                          <a:cs typeface="+mn-cs"/>
                        </a:rPr>
                        <a:t> :</a:t>
                      </a:r>
                      <a:endParaRPr kumimoji="0" lang="ar-IQ" sz="1400" b="1" kern="1200" dirty="0" smtClean="0">
                        <a:solidFill>
                          <a:schemeClr val="dk1"/>
                        </a:solidFill>
                        <a:latin typeface="+mn-lt"/>
                        <a:ea typeface="+mn-ea"/>
                        <a:cs typeface="+mn-cs"/>
                      </a:endParaRPr>
                    </a:p>
                  </a:txBody>
                  <a:tcPr/>
                </a:tc>
                <a:tc>
                  <a:txBody>
                    <a:bodyPr/>
                    <a:lstStyle/>
                    <a:p>
                      <a:pPr algn="ctr" rtl="1"/>
                      <a:r>
                        <a:rPr kumimoji="0" lang="ar-IQ" sz="1200" b="1" kern="1200" dirty="0" smtClean="0">
                          <a:solidFill>
                            <a:schemeClr val="dk1"/>
                          </a:solidFill>
                          <a:latin typeface="+mn-lt"/>
                          <a:ea typeface="+mn-ea"/>
                          <a:cs typeface="+mn-cs"/>
                        </a:rPr>
                        <a:t>يبدأ من مركز محافظة كركوك ليتجه شمالاً باتجاه محافظة السليمانية ويتفرع جنوباً باتجاه محافظة </a:t>
                      </a:r>
                      <a:r>
                        <a:rPr kumimoji="0" lang="ar-IQ" sz="1200" b="1" kern="1200" dirty="0" err="1" smtClean="0">
                          <a:solidFill>
                            <a:schemeClr val="dk1"/>
                          </a:solidFill>
                          <a:latin typeface="+mn-lt"/>
                          <a:ea typeface="+mn-ea"/>
                          <a:cs typeface="+mn-cs"/>
                        </a:rPr>
                        <a:t>ديالى</a:t>
                      </a:r>
                      <a:endParaRPr lang="ar-IQ" sz="1200" b="1" dirty="0"/>
                    </a:p>
                  </a:txBody>
                  <a:tcPr/>
                </a:tc>
              </a:tr>
              <a:tr h="1514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t>4</a:t>
                      </a:r>
                      <a:r>
                        <a:rPr lang="ar-IQ" sz="1400" dirty="0" smtClean="0"/>
                        <a:t>.</a:t>
                      </a:r>
                      <a:r>
                        <a:rPr lang="ar-IQ" sz="1400" baseline="0" dirty="0" smtClean="0"/>
                        <a:t> </a:t>
                      </a:r>
                      <a:r>
                        <a:rPr kumimoji="0" lang="ar-IQ" sz="1400" b="1" kern="1200" dirty="0" smtClean="0">
                          <a:solidFill>
                            <a:schemeClr val="dk1"/>
                          </a:solidFill>
                          <a:latin typeface="+mn-lt"/>
                          <a:ea typeface="+mn-ea"/>
                          <a:cs typeface="+mn-cs"/>
                        </a:rPr>
                        <a:t>طريق رقم (4)</a:t>
                      </a:r>
                      <a:r>
                        <a:rPr kumimoji="0" lang="ar-IQ" sz="1400" b="1" kern="1200" baseline="0" dirty="0" smtClean="0">
                          <a:solidFill>
                            <a:schemeClr val="dk1"/>
                          </a:solidFill>
                          <a:latin typeface="+mn-lt"/>
                          <a:ea typeface="+mn-ea"/>
                          <a:cs typeface="+mn-cs"/>
                        </a:rPr>
                        <a:t> :</a:t>
                      </a:r>
                      <a:endParaRPr kumimoji="0" lang="ar-IQ" sz="1400" b="1" kern="1200" dirty="0" smtClean="0">
                        <a:solidFill>
                          <a:schemeClr val="dk1"/>
                        </a:solidFill>
                        <a:latin typeface="+mn-lt"/>
                        <a:ea typeface="+mn-ea"/>
                        <a:cs typeface="+mn-cs"/>
                      </a:endParaRPr>
                    </a:p>
                  </a:txBody>
                  <a:tcPr/>
                </a:tc>
                <a:tc>
                  <a:txBody>
                    <a:bodyPr/>
                    <a:lstStyle/>
                    <a:p>
                      <a:pPr algn="ctr" rtl="1"/>
                      <a:r>
                        <a:rPr kumimoji="0" lang="ar-IQ" sz="1200" b="1" kern="1200" dirty="0" smtClean="0">
                          <a:solidFill>
                            <a:schemeClr val="dk1"/>
                          </a:solidFill>
                          <a:latin typeface="+mn-lt"/>
                          <a:ea typeface="+mn-ea"/>
                          <a:cs typeface="+mn-cs"/>
                        </a:rPr>
                        <a:t>ينطلق هذا الطريق من العاصمة بغداد ليتجه شمالاً إلى محافظة </a:t>
                      </a:r>
                      <a:r>
                        <a:rPr kumimoji="0" lang="ar-IQ" sz="1200" b="1" kern="1200" dirty="0" err="1" smtClean="0">
                          <a:solidFill>
                            <a:schemeClr val="dk1"/>
                          </a:solidFill>
                          <a:latin typeface="+mn-lt"/>
                          <a:ea typeface="+mn-ea"/>
                          <a:cs typeface="+mn-cs"/>
                        </a:rPr>
                        <a:t>ديالى</a:t>
                      </a:r>
                      <a:r>
                        <a:rPr kumimoji="0" lang="ar-IQ" sz="1200" b="1" kern="1200" dirty="0" smtClean="0">
                          <a:solidFill>
                            <a:schemeClr val="dk1"/>
                          </a:solidFill>
                          <a:latin typeface="+mn-lt"/>
                          <a:ea typeface="+mn-ea"/>
                          <a:cs typeface="+mn-cs"/>
                        </a:rPr>
                        <a:t> والخالص وصولاً إلى كركوك .</a:t>
                      </a:r>
                      <a:endParaRPr lang="ar-IQ" sz="1200" b="1" dirty="0"/>
                    </a:p>
                  </a:txBody>
                  <a:tcPr/>
                </a:tc>
              </a:tr>
              <a:tr h="1514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1400" dirty="0" smtClean="0"/>
                        <a:t>5. </a:t>
                      </a:r>
                      <a:r>
                        <a:rPr kumimoji="0" lang="ar-IQ" sz="1400" b="1" kern="1200" dirty="0" smtClean="0">
                          <a:solidFill>
                            <a:schemeClr val="dk1"/>
                          </a:solidFill>
                          <a:latin typeface="+mn-lt"/>
                          <a:ea typeface="+mn-ea"/>
                          <a:cs typeface="+mn-cs"/>
                        </a:rPr>
                        <a:t>طريق رقم (5)</a:t>
                      </a:r>
                      <a:r>
                        <a:rPr kumimoji="0" lang="ar-IQ" sz="1400" b="1" kern="1200" baseline="0" dirty="0" smtClean="0">
                          <a:solidFill>
                            <a:schemeClr val="dk1"/>
                          </a:solidFill>
                          <a:latin typeface="+mn-lt"/>
                          <a:ea typeface="+mn-ea"/>
                          <a:cs typeface="+mn-cs"/>
                        </a:rPr>
                        <a:t> :</a:t>
                      </a:r>
                    </a:p>
                  </a:txBody>
                  <a:tcPr/>
                </a:tc>
                <a:tc>
                  <a:txBody>
                    <a:bodyPr/>
                    <a:lstStyle/>
                    <a:p>
                      <a:pPr algn="ctr" rtl="1"/>
                      <a:r>
                        <a:rPr kumimoji="0" lang="ar-IQ" sz="1400" b="1" kern="1200" dirty="0" smtClean="0">
                          <a:solidFill>
                            <a:schemeClr val="dk1"/>
                          </a:solidFill>
                          <a:latin typeface="+mn-lt"/>
                          <a:ea typeface="+mn-ea"/>
                          <a:cs typeface="+mn-cs"/>
                        </a:rPr>
                        <a:t>يبدأ هذا الطريق من العاصمة بغداد ويتجه جنوباً بمحاذاة نهر دجلة ماراً بمدينة </a:t>
                      </a:r>
                      <a:r>
                        <a:rPr kumimoji="0" lang="ar-IQ" sz="1400" b="1" kern="1200" dirty="0" err="1" smtClean="0">
                          <a:solidFill>
                            <a:schemeClr val="dk1"/>
                          </a:solidFill>
                          <a:latin typeface="+mn-lt"/>
                          <a:ea typeface="+mn-ea"/>
                          <a:cs typeface="+mn-cs"/>
                        </a:rPr>
                        <a:t>الكوت</a:t>
                      </a:r>
                      <a:r>
                        <a:rPr kumimoji="0" lang="ar-IQ" sz="1400" b="1" kern="1200" dirty="0" smtClean="0">
                          <a:solidFill>
                            <a:schemeClr val="dk1"/>
                          </a:solidFill>
                          <a:latin typeface="+mn-lt"/>
                          <a:ea typeface="+mn-ea"/>
                          <a:cs typeface="+mn-cs"/>
                        </a:rPr>
                        <a:t> والعمارة وصولاً إلى محافظة البصرة .</a:t>
                      </a:r>
                      <a:endParaRPr lang="ar-IQ" sz="1400" b="1" dirty="0"/>
                    </a:p>
                  </a:txBody>
                  <a:tcPr/>
                </a:tc>
              </a:tr>
              <a:tr h="1514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IQ" sz="1400" b="1" kern="1200" baseline="0" dirty="0" smtClean="0">
                          <a:solidFill>
                            <a:schemeClr val="dk1"/>
                          </a:solidFill>
                          <a:latin typeface="+mn-lt"/>
                          <a:ea typeface="+mn-ea"/>
                          <a:cs typeface="+mn-cs"/>
                        </a:rPr>
                        <a:t>6. </a:t>
                      </a:r>
                      <a:r>
                        <a:rPr kumimoji="0" lang="ar-IQ" sz="1400" b="1" kern="1200" dirty="0" smtClean="0">
                          <a:solidFill>
                            <a:schemeClr val="dk1"/>
                          </a:solidFill>
                          <a:latin typeface="+mn-lt"/>
                          <a:ea typeface="+mn-ea"/>
                          <a:cs typeface="+mn-cs"/>
                        </a:rPr>
                        <a:t>طريق رقم (6)</a:t>
                      </a:r>
                      <a:r>
                        <a:rPr kumimoji="0" lang="ar-IQ" sz="1400" b="1" kern="1200" baseline="0" dirty="0" smtClean="0">
                          <a:solidFill>
                            <a:schemeClr val="dk1"/>
                          </a:solidFill>
                          <a:latin typeface="+mn-lt"/>
                          <a:ea typeface="+mn-ea"/>
                          <a:cs typeface="+mn-cs"/>
                        </a:rPr>
                        <a:t> :</a:t>
                      </a:r>
                      <a:endParaRPr kumimoji="0" lang="ar-IQ" sz="1400" b="1" kern="1200" dirty="0" smtClean="0">
                        <a:solidFill>
                          <a:schemeClr val="dk1"/>
                        </a:solidFill>
                        <a:latin typeface="+mn-lt"/>
                        <a:ea typeface="+mn-ea"/>
                        <a:cs typeface="+mn-cs"/>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1200" b="1" kern="1200" dirty="0" smtClean="0">
                          <a:solidFill>
                            <a:schemeClr val="dk1"/>
                          </a:solidFill>
                          <a:latin typeface="+mn-lt"/>
                          <a:ea typeface="+mn-ea"/>
                          <a:cs typeface="+mn-cs"/>
                        </a:rPr>
                        <a:t>يتفرع هذا الطريق من الطريق رقم (5) ليعمل على ربط مدينة </a:t>
                      </a:r>
                      <a:r>
                        <a:rPr kumimoji="0" lang="ar-IQ" sz="1200" b="1" kern="1200" dirty="0" err="1" smtClean="0">
                          <a:solidFill>
                            <a:schemeClr val="dk1"/>
                          </a:solidFill>
                          <a:latin typeface="+mn-lt"/>
                          <a:ea typeface="+mn-ea"/>
                          <a:cs typeface="+mn-cs"/>
                        </a:rPr>
                        <a:t>الكوت</a:t>
                      </a:r>
                      <a:r>
                        <a:rPr kumimoji="0" lang="ar-IQ" sz="1200" b="1" kern="1200" dirty="0" smtClean="0">
                          <a:solidFill>
                            <a:schemeClr val="dk1"/>
                          </a:solidFill>
                          <a:latin typeface="+mn-lt"/>
                          <a:ea typeface="+mn-ea"/>
                          <a:cs typeface="+mn-cs"/>
                        </a:rPr>
                        <a:t> بمحافظة الناصرية .</a:t>
                      </a:r>
                      <a:endParaRPr kumimoji="0" lang="en-US" sz="1200" b="1" kern="1200" dirty="0" smtClean="0">
                        <a:solidFill>
                          <a:schemeClr val="dk1"/>
                        </a:solidFill>
                        <a:latin typeface="+mn-lt"/>
                        <a:ea typeface="+mn-ea"/>
                        <a:cs typeface="+mn-cs"/>
                      </a:endParaRPr>
                    </a:p>
                    <a:p>
                      <a:pPr algn="ctr" rtl="1"/>
                      <a:endParaRPr lang="ar-IQ" b="0" dirty="0"/>
                    </a:p>
                  </a:txBody>
                  <a:tcPr/>
                </a:tc>
              </a:tr>
              <a:tr h="1514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IQ" sz="1400" b="1" kern="1200" baseline="0" dirty="0" smtClean="0">
                          <a:solidFill>
                            <a:schemeClr val="dk1"/>
                          </a:solidFill>
                          <a:latin typeface="+mn-lt"/>
                          <a:ea typeface="+mn-ea"/>
                          <a:cs typeface="+mn-cs"/>
                        </a:rPr>
                        <a:t>7. </a:t>
                      </a:r>
                      <a:r>
                        <a:rPr kumimoji="0" lang="ar-IQ" sz="1400" b="1" kern="1200" dirty="0" smtClean="0">
                          <a:solidFill>
                            <a:schemeClr val="dk1"/>
                          </a:solidFill>
                          <a:latin typeface="+mn-lt"/>
                          <a:ea typeface="+mn-ea"/>
                          <a:cs typeface="+mn-cs"/>
                        </a:rPr>
                        <a:t>طريق رقم (7)</a:t>
                      </a:r>
                      <a:r>
                        <a:rPr kumimoji="0" lang="ar-IQ" sz="1400" b="1" kern="1200" baseline="0" dirty="0" smtClean="0">
                          <a:solidFill>
                            <a:schemeClr val="dk1"/>
                          </a:solidFill>
                          <a:latin typeface="+mn-lt"/>
                          <a:ea typeface="+mn-ea"/>
                          <a:cs typeface="+mn-cs"/>
                        </a:rPr>
                        <a:t> :</a:t>
                      </a:r>
                      <a:endParaRPr kumimoji="0" lang="ar-IQ" sz="1400" b="1" kern="1200" dirty="0" smtClean="0">
                        <a:solidFill>
                          <a:schemeClr val="dk1"/>
                        </a:solidFill>
                        <a:latin typeface="+mn-lt"/>
                        <a:ea typeface="+mn-ea"/>
                        <a:cs typeface="+mn-cs"/>
                      </a:endParaRPr>
                    </a:p>
                  </a:txBody>
                  <a:tcPr/>
                </a:tc>
                <a:tc>
                  <a:txBody>
                    <a:bodyPr/>
                    <a:lstStyle/>
                    <a:p>
                      <a:pPr algn="ctr" rtl="1"/>
                      <a:r>
                        <a:rPr kumimoji="0" lang="ar-IQ" sz="1200" b="1" kern="1200" dirty="0" smtClean="0">
                          <a:solidFill>
                            <a:schemeClr val="dk1"/>
                          </a:solidFill>
                          <a:latin typeface="+mn-lt"/>
                          <a:ea typeface="+mn-ea"/>
                          <a:cs typeface="+mn-cs"/>
                        </a:rPr>
                        <a:t>يبدأ هذا الطريق من العاصمة بغداد ويتجه جنوباً نحو مركز محافظة بابل ومن ثم يتجه مروراً بالديوانية </a:t>
                      </a:r>
                      <a:r>
                        <a:rPr kumimoji="0" lang="ar-IQ" sz="1200" b="1" kern="1200" dirty="0" err="1" smtClean="0">
                          <a:solidFill>
                            <a:schemeClr val="dk1"/>
                          </a:solidFill>
                          <a:latin typeface="+mn-lt"/>
                          <a:ea typeface="+mn-ea"/>
                          <a:cs typeface="+mn-cs"/>
                        </a:rPr>
                        <a:t>والسماوة</a:t>
                      </a:r>
                      <a:r>
                        <a:rPr kumimoji="0" lang="ar-IQ" sz="1200" b="1" kern="1200" dirty="0" smtClean="0">
                          <a:solidFill>
                            <a:schemeClr val="dk1"/>
                          </a:solidFill>
                          <a:latin typeface="+mn-lt"/>
                          <a:ea typeface="+mn-ea"/>
                          <a:cs typeface="+mn-cs"/>
                        </a:rPr>
                        <a:t> والناصرية وصولاً إلى البصرة .</a:t>
                      </a:r>
                      <a:endParaRPr lang="ar-IQ" sz="1200" b="1"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a:bodyPr>
          <a:lstStyle/>
          <a:p>
            <a:pPr algn="ctr"/>
            <a:r>
              <a:rPr lang="ar-IQ" sz="3600" dirty="0" smtClean="0">
                <a:solidFill>
                  <a:srgbClr val="FFFF00"/>
                </a:solidFill>
              </a:rPr>
              <a:t>بنية النقل بالشاحنات والحافلات</a:t>
            </a:r>
            <a:endParaRPr lang="ar-IQ" sz="3600" dirty="0">
              <a:solidFill>
                <a:srgbClr val="FFFF00"/>
              </a:solidFill>
            </a:endParaRPr>
          </a:p>
        </p:txBody>
      </p:sp>
      <p:sp>
        <p:nvSpPr>
          <p:cNvPr id="3" name="عنوان فرعي 2"/>
          <p:cNvSpPr>
            <a:spLocks noGrp="1"/>
          </p:cNvSpPr>
          <p:nvPr>
            <p:ph type="subTitle" idx="1"/>
          </p:nvPr>
        </p:nvSpPr>
        <p:spPr>
          <a:xfrm>
            <a:off x="285720" y="928670"/>
            <a:ext cx="8429684" cy="5429288"/>
          </a:xfrm>
        </p:spPr>
        <p:txBody>
          <a:bodyPr>
            <a:normAutofit/>
          </a:bodyPr>
          <a:lstStyle/>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graphicFrame>
        <p:nvGraphicFramePr>
          <p:cNvPr id="4" name="جدول 3"/>
          <p:cNvGraphicFramePr>
            <a:graphicFrameLocks noGrp="1"/>
          </p:cNvGraphicFramePr>
          <p:nvPr/>
        </p:nvGraphicFramePr>
        <p:xfrm>
          <a:off x="285720" y="1142985"/>
          <a:ext cx="8432505" cy="5214974"/>
        </p:xfrm>
        <a:graphic>
          <a:graphicData uri="http://schemas.openxmlformats.org/drawingml/2006/table">
            <a:tbl>
              <a:tblPr rtl="1" firstRow="1" bandRow="1">
                <a:tableStyleId>{5C22544A-7EE6-4342-B048-85BDC9FD1C3A}</a:tableStyleId>
              </a:tblPr>
              <a:tblGrid>
                <a:gridCol w="1550907"/>
                <a:gridCol w="6881598"/>
              </a:tblGrid>
              <a:tr h="511273">
                <a:tc>
                  <a:txBody>
                    <a:bodyPr/>
                    <a:lstStyle/>
                    <a:p>
                      <a:pPr algn="ctr" rtl="1"/>
                      <a:r>
                        <a:rPr lang="ar-IQ" sz="1400" dirty="0" smtClean="0">
                          <a:solidFill>
                            <a:schemeClr val="bg1"/>
                          </a:solidFill>
                        </a:rPr>
                        <a:t>اسم الطريق</a:t>
                      </a:r>
                      <a:endParaRPr lang="ar-IQ" sz="1400" dirty="0">
                        <a:solidFill>
                          <a:schemeClr val="bg1"/>
                        </a:solidFill>
                      </a:endParaRPr>
                    </a:p>
                  </a:txBody>
                  <a:tcPr/>
                </a:tc>
                <a:tc>
                  <a:txBody>
                    <a:bodyPr/>
                    <a:lstStyle/>
                    <a:p>
                      <a:pPr algn="ctr" rtl="1"/>
                      <a:r>
                        <a:rPr lang="ar-IQ" sz="1400" dirty="0" smtClean="0">
                          <a:solidFill>
                            <a:schemeClr val="bg1"/>
                          </a:solidFill>
                        </a:rPr>
                        <a:t>مسار الطريق</a:t>
                      </a:r>
                      <a:endParaRPr lang="ar-IQ" sz="1400" dirty="0">
                        <a:solidFill>
                          <a:schemeClr val="bg1"/>
                        </a:solidFill>
                      </a:endParaRPr>
                    </a:p>
                  </a:txBody>
                  <a:tcPr/>
                </a:tc>
              </a:tr>
              <a:tr h="869162">
                <a:tc>
                  <a:txBody>
                    <a:bodyPr/>
                    <a:lstStyle/>
                    <a:p>
                      <a:pPr marL="342900" marR="0" indent="-342900" algn="r" defTabSz="914400" rtl="1" eaLnBrk="1" fontAlgn="auto" latinLnBrk="0" hangingPunct="1">
                        <a:lnSpc>
                          <a:spcPct val="100000"/>
                        </a:lnSpc>
                        <a:spcBef>
                          <a:spcPts val="0"/>
                        </a:spcBef>
                        <a:spcAft>
                          <a:spcPts val="0"/>
                        </a:spcAft>
                        <a:buClrTx/>
                        <a:buSzTx/>
                        <a:buFont typeface="+mj-lt"/>
                        <a:buNone/>
                        <a:tabLst/>
                        <a:defRPr/>
                      </a:pPr>
                      <a:r>
                        <a:rPr kumimoji="0" lang="ar-IQ" sz="1400" b="1" kern="1200" dirty="0" smtClean="0">
                          <a:solidFill>
                            <a:schemeClr val="dk1"/>
                          </a:solidFill>
                          <a:latin typeface="+mn-lt"/>
                          <a:ea typeface="+mn-ea"/>
                          <a:cs typeface="+mn-cs"/>
                        </a:rPr>
                        <a:t>1.</a:t>
                      </a:r>
                      <a:r>
                        <a:rPr kumimoji="0" lang="ar-IQ" sz="1400" b="1" kern="1200" baseline="0" dirty="0" smtClean="0">
                          <a:solidFill>
                            <a:schemeClr val="dk1"/>
                          </a:solidFill>
                          <a:latin typeface="+mn-lt"/>
                          <a:ea typeface="+mn-ea"/>
                          <a:cs typeface="+mn-cs"/>
                        </a:rPr>
                        <a:t> </a:t>
                      </a:r>
                      <a:r>
                        <a:rPr kumimoji="0" lang="ar-IQ" sz="1400" b="1" kern="1200" dirty="0" smtClean="0">
                          <a:solidFill>
                            <a:schemeClr val="dk1"/>
                          </a:solidFill>
                          <a:latin typeface="+mn-lt"/>
                          <a:ea typeface="+mn-ea"/>
                          <a:cs typeface="+mn-cs"/>
                        </a:rPr>
                        <a:t>طريق رقم (8)</a:t>
                      </a:r>
                      <a:r>
                        <a:rPr kumimoji="0" lang="ar-IQ" sz="1400" b="1" kern="1200" baseline="0" dirty="0" smtClean="0">
                          <a:solidFill>
                            <a:schemeClr val="dk1"/>
                          </a:solidFill>
                          <a:latin typeface="+mn-lt"/>
                          <a:ea typeface="+mn-ea"/>
                          <a:cs typeface="+mn-cs"/>
                        </a:rPr>
                        <a:t> :</a:t>
                      </a:r>
                      <a:endParaRPr kumimoji="0" lang="ar-IQ" sz="1400" b="1" kern="1200" dirty="0" smtClean="0">
                        <a:solidFill>
                          <a:schemeClr val="dk1"/>
                        </a:solidFill>
                        <a:latin typeface="+mn-lt"/>
                        <a:ea typeface="+mn-ea"/>
                        <a:cs typeface="+mn-cs"/>
                      </a:endParaRPr>
                    </a:p>
                    <a:p>
                      <a:pPr marL="342900" indent="-342900" algn="r" rtl="1">
                        <a:buFont typeface="+mj-lt"/>
                        <a:buNone/>
                      </a:pPr>
                      <a:endParaRPr kumimoji="0" lang="ar-IQ" sz="1400" b="1" kern="1200" dirty="0" smtClean="0">
                        <a:solidFill>
                          <a:schemeClr val="dk1"/>
                        </a:solidFill>
                        <a:latin typeface="+mn-lt"/>
                        <a:ea typeface="+mn-ea"/>
                        <a:cs typeface="+mn-cs"/>
                      </a:endParaRPr>
                    </a:p>
                  </a:txBody>
                  <a:tcPr/>
                </a:tc>
                <a:tc>
                  <a:txBody>
                    <a:bodyPr/>
                    <a:lstStyle/>
                    <a:p>
                      <a:pPr algn="ctr" rtl="1"/>
                      <a:r>
                        <a:rPr kumimoji="0" lang="ar-IQ" sz="1200" b="1" kern="1200" dirty="0" smtClean="0">
                          <a:solidFill>
                            <a:schemeClr val="dk1"/>
                          </a:solidFill>
                          <a:latin typeface="+mn-lt"/>
                          <a:ea typeface="+mn-ea"/>
                          <a:cs typeface="+mn-cs"/>
                        </a:rPr>
                        <a:t>يتفرع هذا الطريق من الطريق رقم (7) قرب مدينة الإسكندرية في بابل ليكمل الربط مع محافظتي كربلاء والنجف ثم يعود للارتباط مع الطريق رقم (7) في محافظة الديوانية . </a:t>
                      </a:r>
                      <a:endParaRPr lang="ar-IQ" sz="1200" b="1" dirty="0"/>
                    </a:p>
                  </a:txBody>
                  <a:tcPr/>
                </a:tc>
              </a:tr>
              <a:tr h="76690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t>2. </a:t>
                      </a:r>
                      <a:r>
                        <a:rPr kumimoji="0" lang="ar-IQ" sz="1400" b="1" kern="1200" dirty="0" smtClean="0">
                          <a:solidFill>
                            <a:schemeClr val="dk1"/>
                          </a:solidFill>
                          <a:latin typeface="+mn-lt"/>
                          <a:ea typeface="+mn-ea"/>
                          <a:cs typeface="+mn-cs"/>
                        </a:rPr>
                        <a:t>طريق رقم (9)</a:t>
                      </a:r>
                      <a:r>
                        <a:rPr kumimoji="0" lang="ar-IQ" sz="1400" b="1" kern="1200" baseline="0" dirty="0" smtClean="0">
                          <a:solidFill>
                            <a:schemeClr val="dk1"/>
                          </a:solidFill>
                          <a:latin typeface="+mn-lt"/>
                          <a:ea typeface="+mn-ea"/>
                          <a:cs typeface="+mn-cs"/>
                        </a:rPr>
                        <a:t> :</a:t>
                      </a:r>
                      <a:endParaRPr kumimoji="0" lang="ar-IQ" sz="1400" b="1" kern="1200" dirty="0" smtClean="0">
                        <a:solidFill>
                          <a:schemeClr val="dk1"/>
                        </a:solidFill>
                        <a:latin typeface="+mn-lt"/>
                        <a:ea typeface="+mn-ea"/>
                        <a:cs typeface="+mn-cs"/>
                      </a:endParaRPr>
                    </a:p>
                  </a:txBody>
                  <a:tcPr/>
                </a:tc>
                <a:tc>
                  <a:txBody>
                    <a:bodyPr/>
                    <a:lstStyle/>
                    <a:p>
                      <a:pPr algn="ctr" rtl="1"/>
                      <a:r>
                        <a:rPr kumimoji="0" lang="ar-IQ" sz="1200" b="1" kern="1200" dirty="0" smtClean="0">
                          <a:solidFill>
                            <a:schemeClr val="dk1"/>
                          </a:solidFill>
                          <a:latin typeface="+mn-lt"/>
                          <a:ea typeface="+mn-ea"/>
                          <a:cs typeface="+mn-cs"/>
                        </a:rPr>
                        <a:t>يُعد من أول الطرق التي شقت في العراق عام 1923 إذ </a:t>
                      </a:r>
                      <a:r>
                        <a:rPr kumimoji="0" lang="ar-IQ" sz="1200" b="1" kern="1200" dirty="0" err="1" smtClean="0">
                          <a:solidFill>
                            <a:schemeClr val="dk1"/>
                          </a:solidFill>
                          <a:latin typeface="+mn-lt"/>
                          <a:ea typeface="+mn-ea"/>
                          <a:cs typeface="+mn-cs"/>
                        </a:rPr>
                        <a:t>يبداً</a:t>
                      </a:r>
                      <a:r>
                        <a:rPr kumimoji="0" lang="ar-IQ" sz="1200" b="1" kern="1200" dirty="0" smtClean="0">
                          <a:solidFill>
                            <a:schemeClr val="dk1"/>
                          </a:solidFill>
                          <a:latin typeface="+mn-lt"/>
                          <a:ea typeface="+mn-ea"/>
                          <a:cs typeface="+mn-cs"/>
                        </a:rPr>
                        <a:t> من العاصمة بغداد ماراً بمدينة </a:t>
                      </a:r>
                      <a:r>
                        <a:rPr kumimoji="0" lang="ar-IQ" sz="1200" b="1" kern="1200" dirty="0" err="1" smtClean="0">
                          <a:solidFill>
                            <a:schemeClr val="dk1"/>
                          </a:solidFill>
                          <a:latin typeface="+mn-lt"/>
                          <a:ea typeface="+mn-ea"/>
                          <a:cs typeface="+mn-cs"/>
                        </a:rPr>
                        <a:t>الفلوجة</a:t>
                      </a:r>
                      <a:r>
                        <a:rPr kumimoji="0" lang="ar-IQ" sz="1200" b="1" kern="1200" dirty="0" smtClean="0">
                          <a:solidFill>
                            <a:schemeClr val="dk1"/>
                          </a:solidFill>
                          <a:latin typeface="+mn-lt"/>
                          <a:ea typeface="+mn-ea"/>
                          <a:cs typeface="+mn-cs"/>
                        </a:rPr>
                        <a:t> </a:t>
                      </a:r>
                      <a:r>
                        <a:rPr kumimoji="0" lang="ar-IQ" sz="1200" b="1" kern="1200" dirty="0" err="1" smtClean="0">
                          <a:solidFill>
                            <a:schemeClr val="dk1"/>
                          </a:solidFill>
                          <a:latin typeface="+mn-lt"/>
                          <a:ea typeface="+mn-ea"/>
                          <a:cs typeface="+mn-cs"/>
                        </a:rPr>
                        <a:t>والخالدية</a:t>
                      </a:r>
                      <a:r>
                        <a:rPr kumimoji="0" lang="ar-IQ" sz="1200" b="1" kern="1200" dirty="0" smtClean="0">
                          <a:solidFill>
                            <a:schemeClr val="dk1"/>
                          </a:solidFill>
                          <a:latin typeface="+mn-lt"/>
                          <a:ea typeface="+mn-ea"/>
                          <a:cs typeface="+mn-cs"/>
                        </a:rPr>
                        <a:t> والرمادي ومن ثم يصل إلى مفرق 160 كيلو ويتفرع إلى مدينة الرطبة والسوداني وصولاً إلى الحدود الأردنية عند منطقة </a:t>
                      </a:r>
                      <a:r>
                        <a:rPr kumimoji="0" lang="ar-IQ" sz="1200" b="1" kern="1200" dirty="0" err="1" smtClean="0">
                          <a:solidFill>
                            <a:schemeClr val="dk1"/>
                          </a:solidFill>
                          <a:latin typeface="+mn-lt"/>
                          <a:ea typeface="+mn-ea"/>
                          <a:cs typeface="+mn-cs"/>
                        </a:rPr>
                        <a:t>طريبيل</a:t>
                      </a:r>
                      <a:r>
                        <a:rPr kumimoji="0" lang="ar-IQ" sz="1200" b="1" kern="1200" dirty="0" smtClean="0">
                          <a:solidFill>
                            <a:schemeClr val="dk1"/>
                          </a:solidFill>
                          <a:latin typeface="+mn-lt"/>
                          <a:ea typeface="+mn-ea"/>
                          <a:cs typeface="+mn-cs"/>
                        </a:rPr>
                        <a:t> الحدودية </a:t>
                      </a:r>
                      <a:endParaRPr lang="ar-IQ" sz="1200" b="1" dirty="0"/>
                    </a:p>
                  </a:txBody>
                  <a:tcPr/>
                </a:tc>
              </a:tr>
              <a:tr h="61352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t>3. </a:t>
                      </a:r>
                      <a:r>
                        <a:rPr kumimoji="0" lang="ar-IQ" sz="1400" b="1" kern="1200" dirty="0" smtClean="0">
                          <a:solidFill>
                            <a:schemeClr val="dk1"/>
                          </a:solidFill>
                          <a:latin typeface="+mn-lt"/>
                          <a:ea typeface="+mn-ea"/>
                          <a:cs typeface="+mn-cs"/>
                        </a:rPr>
                        <a:t>طريق رقم (10)</a:t>
                      </a:r>
                      <a:r>
                        <a:rPr kumimoji="0" lang="ar-IQ" sz="1400" b="1" kern="1200" baseline="0" dirty="0" smtClean="0">
                          <a:solidFill>
                            <a:schemeClr val="dk1"/>
                          </a:solidFill>
                          <a:latin typeface="+mn-lt"/>
                          <a:ea typeface="+mn-ea"/>
                          <a:cs typeface="+mn-cs"/>
                        </a:rPr>
                        <a:t> :</a:t>
                      </a:r>
                      <a:endParaRPr kumimoji="0" lang="ar-IQ" sz="1400" b="1" kern="1200" dirty="0" smtClean="0">
                        <a:solidFill>
                          <a:schemeClr val="dk1"/>
                        </a:solidFill>
                        <a:latin typeface="+mn-lt"/>
                        <a:ea typeface="+mn-ea"/>
                        <a:cs typeface="+mn-cs"/>
                      </a:endParaRPr>
                    </a:p>
                  </a:txBody>
                  <a:tcPr/>
                </a:tc>
                <a:tc>
                  <a:txBody>
                    <a:bodyPr/>
                    <a:lstStyle/>
                    <a:p>
                      <a:pPr lvl="0" rtl="1"/>
                      <a:r>
                        <a:rPr kumimoji="0" lang="ar-IQ" sz="1200" b="1" kern="1200" dirty="0" smtClean="0">
                          <a:solidFill>
                            <a:schemeClr val="dk1"/>
                          </a:solidFill>
                          <a:latin typeface="+mn-lt"/>
                          <a:ea typeface="+mn-ea"/>
                          <a:cs typeface="+mn-cs"/>
                        </a:rPr>
                        <a:t>يتفرع من الطريق رقم (9) من مفرق السوداني ليتجه إلى الحدود السورية عند ناحية الوليد .</a:t>
                      </a:r>
                      <a:endParaRPr kumimoji="0" lang="en-US" sz="1200" b="1" kern="1200" dirty="0">
                        <a:solidFill>
                          <a:schemeClr val="dk1"/>
                        </a:solidFill>
                        <a:latin typeface="+mn-lt"/>
                        <a:ea typeface="+mn-ea"/>
                        <a:cs typeface="+mn-cs"/>
                      </a:endParaRPr>
                    </a:p>
                  </a:txBody>
                  <a:tcPr/>
                </a:tc>
              </a:tr>
              <a:tr h="61352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t>4</a:t>
                      </a:r>
                      <a:r>
                        <a:rPr lang="ar-IQ" sz="1400" dirty="0" smtClean="0"/>
                        <a:t>.</a:t>
                      </a:r>
                      <a:r>
                        <a:rPr lang="ar-IQ" sz="1400" baseline="0" dirty="0" smtClean="0"/>
                        <a:t> </a:t>
                      </a:r>
                      <a:r>
                        <a:rPr kumimoji="0" lang="ar-IQ" sz="1400" b="1" kern="1200" dirty="0" smtClean="0">
                          <a:solidFill>
                            <a:schemeClr val="dk1"/>
                          </a:solidFill>
                          <a:latin typeface="+mn-lt"/>
                          <a:ea typeface="+mn-ea"/>
                          <a:cs typeface="+mn-cs"/>
                        </a:rPr>
                        <a:t>طريق رقم (11)</a:t>
                      </a:r>
                      <a:r>
                        <a:rPr kumimoji="0" lang="ar-IQ" sz="1400" b="1" kern="1200" baseline="0" dirty="0" smtClean="0">
                          <a:solidFill>
                            <a:schemeClr val="dk1"/>
                          </a:solidFill>
                          <a:latin typeface="+mn-lt"/>
                          <a:ea typeface="+mn-ea"/>
                          <a:cs typeface="+mn-cs"/>
                        </a:rPr>
                        <a:t> :</a:t>
                      </a:r>
                      <a:endParaRPr kumimoji="0" lang="ar-IQ" sz="1400" b="1" kern="1200" dirty="0" smtClean="0">
                        <a:solidFill>
                          <a:schemeClr val="dk1"/>
                        </a:solidFill>
                        <a:latin typeface="+mn-lt"/>
                        <a:ea typeface="+mn-ea"/>
                        <a:cs typeface="+mn-cs"/>
                      </a:endParaRPr>
                    </a:p>
                  </a:txBody>
                  <a:tcPr/>
                </a:tc>
                <a:tc>
                  <a:txBody>
                    <a:bodyPr/>
                    <a:lstStyle/>
                    <a:p>
                      <a:pPr lvl="0" rtl="1"/>
                      <a:r>
                        <a:rPr kumimoji="0" lang="ar-IQ" sz="1200" b="1" kern="1200" dirty="0" smtClean="0">
                          <a:solidFill>
                            <a:schemeClr val="dk1"/>
                          </a:solidFill>
                          <a:latin typeface="+mn-lt"/>
                          <a:ea typeface="+mn-ea"/>
                          <a:cs typeface="+mn-cs"/>
                        </a:rPr>
                        <a:t>يتفرع من الطريق رقم (9) نهاية مدينة الرمادي ليتجه إلى مدينة هيت وصولاً إلى مدينة القائم الحدودية .</a:t>
                      </a:r>
                      <a:endParaRPr kumimoji="0" lang="en-US" sz="1200" b="1" kern="1200" dirty="0">
                        <a:solidFill>
                          <a:schemeClr val="dk1"/>
                        </a:solidFill>
                        <a:latin typeface="+mn-lt"/>
                        <a:ea typeface="+mn-ea"/>
                        <a:cs typeface="+mn-cs"/>
                      </a:endParaRPr>
                    </a:p>
                  </a:txBody>
                  <a:tcPr/>
                </a:tc>
              </a:tr>
              <a:tr h="76690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1400" dirty="0" smtClean="0"/>
                        <a:t>5. </a:t>
                      </a:r>
                      <a:r>
                        <a:rPr kumimoji="0" lang="ar-IQ" sz="1400" b="1" kern="1200" dirty="0" smtClean="0">
                          <a:solidFill>
                            <a:schemeClr val="dk1"/>
                          </a:solidFill>
                          <a:latin typeface="+mn-lt"/>
                          <a:ea typeface="+mn-ea"/>
                          <a:cs typeface="+mn-cs"/>
                        </a:rPr>
                        <a:t>طريق رقم (12)</a:t>
                      </a:r>
                      <a:r>
                        <a:rPr kumimoji="0" lang="ar-IQ" sz="1400" b="1" kern="1200" baseline="0" dirty="0" smtClean="0">
                          <a:solidFill>
                            <a:schemeClr val="dk1"/>
                          </a:solidFill>
                          <a:latin typeface="+mn-lt"/>
                          <a:ea typeface="+mn-ea"/>
                          <a:cs typeface="+mn-cs"/>
                        </a:rPr>
                        <a:t> :</a:t>
                      </a:r>
                    </a:p>
                  </a:txBody>
                  <a:tcPr/>
                </a:tc>
                <a:tc>
                  <a:txBody>
                    <a:bodyPr/>
                    <a:lstStyle/>
                    <a:p>
                      <a:pPr algn="ctr" rtl="1"/>
                      <a:r>
                        <a:rPr kumimoji="0" lang="ar-IQ" sz="1200" b="1" kern="1200" dirty="0" smtClean="0">
                          <a:solidFill>
                            <a:schemeClr val="dk1"/>
                          </a:solidFill>
                          <a:latin typeface="+mn-lt"/>
                          <a:ea typeface="+mn-ea"/>
                          <a:cs typeface="+mn-cs"/>
                        </a:rPr>
                        <a:t>يبدأ هذا الطريق من مركز محافظة كربلاء ليتجه نحو الجنوب الغربي للحدود السعودية في منطقة </a:t>
                      </a:r>
                      <a:r>
                        <a:rPr kumimoji="0" lang="ar-IQ" sz="1200" b="1" kern="1200" dirty="0" err="1" smtClean="0">
                          <a:solidFill>
                            <a:schemeClr val="dk1"/>
                          </a:solidFill>
                          <a:latin typeface="+mn-lt"/>
                          <a:ea typeface="+mn-ea"/>
                          <a:cs typeface="+mn-cs"/>
                        </a:rPr>
                        <a:t>عرعر</a:t>
                      </a:r>
                      <a:r>
                        <a:rPr kumimoji="0" lang="ar-IQ" sz="1200" b="1" kern="1200" dirty="0" smtClean="0">
                          <a:solidFill>
                            <a:schemeClr val="dk1"/>
                          </a:solidFill>
                          <a:latin typeface="+mn-lt"/>
                          <a:ea typeface="+mn-ea"/>
                          <a:cs typeface="+mn-cs"/>
                        </a:rPr>
                        <a:t> الحدودية ويعرف بطريق الحج البري .</a:t>
                      </a:r>
                      <a:endParaRPr lang="ar-IQ" sz="1200" b="1" dirty="0"/>
                    </a:p>
                  </a:txBody>
                  <a:tcPr/>
                </a:tc>
              </a:tr>
              <a:tr h="1073671">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IQ" sz="1400" b="1" kern="1200" baseline="0" dirty="0" smtClean="0">
                          <a:solidFill>
                            <a:schemeClr val="dk1"/>
                          </a:solidFill>
                          <a:latin typeface="+mn-lt"/>
                          <a:ea typeface="+mn-ea"/>
                          <a:cs typeface="+mn-cs"/>
                        </a:rPr>
                        <a:t>6. </a:t>
                      </a:r>
                      <a:r>
                        <a:rPr kumimoji="0" lang="ar-IQ" sz="1400" b="1" kern="1200" dirty="0" smtClean="0">
                          <a:solidFill>
                            <a:schemeClr val="dk1"/>
                          </a:solidFill>
                          <a:latin typeface="+mn-lt"/>
                          <a:ea typeface="+mn-ea"/>
                          <a:cs typeface="+mn-cs"/>
                        </a:rPr>
                        <a:t>طريق رقم (13)</a:t>
                      </a:r>
                      <a:r>
                        <a:rPr kumimoji="0" lang="ar-IQ" sz="1400" b="1" kern="1200" baseline="0" dirty="0" smtClean="0">
                          <a:solidFill>
                            <a:schemeClr val="dk1"/>
                          </a:solidFill>
                          <a:latin typeface="+mn-lt"/>
                          <a:ea typeface="+mn-ea"/>
                          <a:cs typeface="+mn-cs"/>
                        </a:rPr>
                        <a:t> :</a:t>
                      </a:r>
                      <a:endParaRPr kumimoji="0" lang="ar-IQ" sz="1400" b="1" kern="1200" dirty="0" smtClean="0">
                        <a:solidFill>
                          <a:schemeClr val="dk1"/>
                        </a:solidFill>
                        <a:latin typeface="+mn-lt"/>
                        <a:ea typeface="+mn-ea"/>
                        <a:cs typeface="+mn-cs"/>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1200" b="1" kern="1200" dirty="0" smtClean="0">
                          <a:solidFill>
                            <a:schemeClr val="dk1"/>
                          </a:solidFill>
                          <a:latin typeface="+mn-lt"/>
                          <a:ea typeface="+mn-ea"/>
                          <a:cs typeface="+mn-cs"/>
                        </a:rPr>
                        <a:t>يبدأ هذا الطريق من الحدود السورية عند ناحية الوليد وصولاً إلى منطقة </a:t>
                      </a:r>
                      <a:r>
                        <a:rPr kumimoji="0" lang="ar-IQ" sz="1200" b="1" kern="1200" dirty="0" err="1" smtClean="0">
                          <a:solidFill>
                            <a:schemeClr val="dk1"/>
                          </a:solidFill>
                          <a:latin typeface="+mn-lt"/>
                          <a:ea typeface="+mn-ea"/>
                          <a:cs typeface="+mn-cs"/>
                        </a:rPr>
                        <a:t>طريبيل</a:t>
                      </a:r>
                      <a:r>
                        <a:rPr kumimoji="0" lang="ar-IQ" sz="1200" b="1" kern="1200" dirty="0" smtClean="0">
                          <a:solidFill>
                            <a:schemeClr val="dk1"/>
                          </a:solidFill>
                          <a:latin typeface="+mn-lt"/>
                          <a:ea typeface="+mn-ea"/>
                          <a:cs typeface="+mn-cs"/>
                        </a:rPr>
                        <a:t> الحدودية ثم يتجه إلى قضاء الرطبة في محافظة </a:t>
                      </a:r>
                      <a:r>
                        <a:rPr kumimoji="0" lang="ar-IQ" sz="1200" b="1" kern="1200" dirty="0" err="1" smtClean="0">
                          <a:solidFill>
                            <a:schemeClr val="dk1"/>
                          </a:solidFill>
                          <a:latin typeface="+mn-lt"/>
                          <a:ea typeface="+mn-ea"/>
                          <a:cs typeface="+mn-cs"/>
                        </a:rPr>
                        <a:t>الانبار</a:t>
                      </a:r>
                      <a:r>
                        <a:rPr kumimoji="0" lang="ar-IQ" sz="1200" b="1" kern="1200" dirty="0" smtClean="0">
                          <a:solidFill>
                            <a:schemeClr val="dk1"/>
                          </a:solidFill>
                          <a:latin typeface="+mn-lt"/>
                          <a:ea typeface="+mn-ea"/>
                          <a:cs typeface="+mn-cs"/>
                        </a:rPr>
                        <a:t> ومن ثم إلى </a:t>
                      </a:r>
                      <a:r>
                        <a:rPr kumimoji="0" lang="ar-IQ" sz="1200" b="1" kern="1200" dirty="0" err="1" smtClean="0">
                          <a:solidFill>
                            <a:schemeClr val="dk1"/>
                          </a:solidFill>
                          <a:latin typeface="+mn-lt"/>
                          <a:ea typeface="+mn-ea"/>
                          <a:cs typeface="+mn-cs"/>
                        </a:rPr>
                        <a:t>الفلوجة</a:t>
                      </a:r>
                      <a:r>
                        <a:rPr kumimoji="0" lang="ar-IQ" sz="1200" b="1" kern="1200" dirty="0" smtClean="0">
                          <a:solidFill>
                            <a:schemeClr val="dk1"/>
                          </a:solidFill>
                          <a:latin typeface="+mn-lt"/>
                          <a:ea typeface="+mn-ea"/>
                          <a:cs typeface="+mn-cs"/>
                        </a:rPr>
                        <a:t> ثم يرتبط مع الطريــق الخلفــي للعاصمــة بغداد عند منطقة أبو غريب ثم يتفرع إلى المحافظات الجنوبية وصولاً إلى منطقة </a:t>
                      </a:r>
                      <a:r>
                        <a:rPr kumimoji="0" lang="ar-IQ" sz="1200" b="1" kern="1200" dirty="0" err="1" smtClean="0">
                          <a:solidFill>
                            <a:schemeClr val="dk1"/>
                          </a:solidFill>
                          <a:latin typeface="+mn-lt"/>
                          <a:ea typeface="+mn-ea"/>
                          <a:cs typeface="+mn-cs"/>
                        </a:rPr>
                        <a:t>سفوان</a:t>
                      </a:r>
                      <a:r>
                        <a:rPr kumimoji="0" lang="ar-IQ" sz="1200" b="1" kern="1200" dirty="0" smtClean="0">
                          <a:solidFill>
                            <a:schemeClr val="dk1"/>
                          </a:solidFill>
                          <a:latin typeface="+mn-lt"/>
                          <a:ea typeface="+mn-ea"/>
                          <a:cs typeface="+mn-cs"/>
                        </a:rPr>
                        <a:t> الحدودية في محافظة البصرة</a:t>
                      </a:r>
                      <a:endParaRPr lang="ar-IQ" b="0"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fontScale="90000"/>
          </a:bodyPr>
          <a:lstStyle/>
          <a:p>
            <a:r>
              <a:rPr lang="ar-IQ" sz="4400" dirty="0" smtClean="0">
                <a:solidFill>
                  <a:srgbClr val="FFFF00"/>
                </a:solidFill>
              </a:rPr>
              <a:t>ب . </a:t>
            </a:r>
            <a:r>
              <a:rPr lang="ar-IQ" sz="4400" dirty="0" smtClean="0">
                <a:solidFill>
                  <a:srgbClr val="FFFF00"/>
                </a:solidFill>
              </a:rPr>
              <a:t>نشاط وعمل النقل البري بالشاحنات والحافلات</a:t>
            </a:r>
            <a:endParaRPr lang="ar-IQ" sz="4400" dirty="0">
              <a:solidFill>
                <a:srgbClr val="FFFF00"/>
              </a:solidFill>
            </a:endParaRPr>
          </a:p>
        </p:txBody>
      </p:sp>
      <p:sp>
        <p:nvSpPr>
          <p:cNvPr id="3" name="عنوان فرعي 2"/>
          <p:cNvSpPr>
            <a:spLocks noGrp="1"/>
          </p:cNvSpPr>
          <p:nvPr>
            <p:ph type="subTitle" idx="1"/>
          </p:nvPr>
        </p:nvSpPr>
        <p:spPr>
          <a:xfrm>
            <a:off x="285720" y="1071546"/>
            <a:ext cx="8429684" cy="5429288"/>
          </a:xfrm>
        </p:spPr>
        <p:txBody>
          <a:bodyPr>
            <a:normAutofit/>
          </a:bodyPr>
          <a:lstStyle/>
          <a:p>
            <a:pPr algn="just"/>
            <a:endParaRPr lang="ar-IQ" sz="20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sp>
        <p:nvSpPr>
          <p:cNvPr id="6" name="مستطيل 5"/>
          <p:cNvSpPr/>
          <p:nvPr/>
        </p:nvSpPr>
        <p:spPr>
          <a:xfrm>
            <a:off x="214282" y="1142984"/>
            <a:ext cx="8643998" cy="1200329"/>
          </a:xfrm>
          <a:prstGeom prst="rect">
            <a:avLst/>
          </a:prstGeom>
        </p:spPr>
        <p:txBody>
          <a:bodyPr wrap="square">
            <a:spAutoFit/>
          </a:bodyPr>
          <a:lstStyle/>
          <a:p>
            <a:pPr algn="just"/>
            <a:r>
              <a:rPr lang="ar-IQ" dirty="0"/>
              <a:t>يتركز عمل الشركة العامة للنقل البري بواسطة الشاحنات والحافلات على تقديم خدمات النقل للمسافرين والبضائع , حيث تمتلك الشركة أسطول من الشاحنات يتكون من </a:t>
            </a:r>
            <a:r>
              <a:rPr lang="ar-IQ" dirty="0">
                <a:solidFill>
                  <a:srgbClr val="FFFF00"/>
                </a:solidFill>
              </a:rPr>
              <a:t>523</a:t>
            </a:r>
            <a:r>
              <a:rPr lang="ar-IQ" dirty="0"/>
              <a:t> شاحنة كبيرة </a:t>
            </a:r>
            <a:r>
              <a:rPr lang="ar-IQ" dirty="0" err="1"/>
              <a:t>و</a:t>
            </a:r>
            <a:r>
              <a:rPr lang="ar-IQ" dirty="0"/>
              <a:t> </a:t>
            </a:r>
            <a:r>
              <a:rPr lang="ar-IQ" dirty="0">
                <a:solidFill>
                  <a:srgbClr val="FFFF00"/>
                </a:solidFill>
              </a:rPr>
              <a:t>1934</a:t>
            </a:r>
            <a:r>
              <a:rPr lang="ar-IQ" dirty="0"/>
              <a:t> حافلة لنقل المسافرين منها </a:t>
            </a:r>
            <a:r>
              <a:rPr lang="ar-IQ" dirty="0">
                <a:solidFill>
                  <a:srgbClr val="FFFF00"/>
                </a:solidFill>
              </a:rPr>
              <a:t>1353</a:t>
            </a:r>
            <a:r>
              <a:rPr lang="ar-IQ" dirty="0"/>
              <a:t> حافلة ذات طابق واحد </a:t>
            </a:r>
            <a:r>
              <a:rPr lang="ar-IQ" dirty="0" err="1"/>
              <a:t>و</a:t>
            </a:r>
            <a:r>
              <a:rPr lang="ar-IQ" dirty="0"/>
              <a:t> </a:t>
            </a:r>
            <a:r>
              <a:rPr lang="ar-IQ" dirty="0">
                <a:solidFill>
                  <a:srgbClr val="FFFF00"/>
                </a:solidFill>
              </a:rPr>
              <a:t>523</a:t>
            </a:r>
            <a:r>
              <a:rPr lang="ar-IQ" dirty="0"/>
              <a:t> حافلة ذات طابقين لغاية العام </a:t>
            </a:r>
            <a:r>
              <a:rPr lang="ar-IQ" dirty="0">
                <a:solidFill>
                  <a:srgbClr val="FFFF00"/>
                </a:solidFill>
              </a:rPr>
              <a:t>2018</a:t>
            </a:r>
            <a:r>
              <a:rPr lang="ar-IQ" dirty="0"/>
              <a:t> , وسنوضح في الجدول أدناه نشاط وعمل الشركة العامة للنقل البري بالشاحنات والحافلات </a:t>
            </a:r>
            <a:r>
              <a:rPr lang="ar-IQ" dirty="0" smtClean="0"/>
              <a:t>.</a:t>
            </a:r>
            <a:endParaRPr lang="ar-IQ" dirty="0"/>
          </a:p>
        </p:txBody>
      </p:sp>
      <p:graphicFrame>
        <p:nvGraphicFramePr>
          <p:cNvPr id="7" name="جدول 6"/>
          <p:cNvGraphicFramePr>
            <a:graphicFrameLocks noGrp="1"/>
          </p:cNvGraphicFramePr>
          <p:nvPr/>
        </p:nvGraphicFramePr>
        <p:xfrm>
          <a:off x="785786" y="2500306"/>
          <a:ext cx="7715303" cy="2917050"/>
        </p:xfrm>
        <a:graphic>
          <a:graphicData uri="http://schemas.openxmlformats.org/drawingml/2006/table">
            <a:tbl>
              <a:tblPr rtl="1" firstRow="1" bandRow="1">
                <a:tableStyleId>{5C22544A-7EE6-4342-B048-85BDC9FD1C3A}</a:tableStyleId>
              </a:tblPr>
              <a:tblGrid>
                <a:gridCol w="944773"/>
                <a:gridCol w="1299347"/>
                <a:gridCol w="1151362"/>
                <a:gridCol w="2068029"/>
                <a:gridCol w="2251792"/>
              </a:tblGrid>
              <a:tr h="583410">
                <a:tc>
                  <a:txBody>
                    <a:bodyPr/>
                    <a:lstStyle/>
                    <a:p>
                      <a:pPr algn="ctr" rtl="1"/>
                      <a:r>
                        <a:rPr lang="ar-IQ" sz="1600" dirty="0" smtClean="0">
                          <a:solidFill>
                            <a:schemeClr val="bg1"/>
                          </a:solidFill>
                        </a:rPr>
                        <a:t>السنة</a:t>
                      </a:r>
                      <a:endParaRPr lang="ar-IQ" sz="1600" dirty="0">
                        <a:solidFill>
                          <a:schemeClr val="bg1"/>
                        </a:solidFill>
                      </a:endParaRPr>
                    </a:p>
                  </a:txBody>
                  <a:tcPr/>
                </a:tc>
                <a:tc>
                  <a:txBody>
                    <a:bodyPr/>
                    <a:lstStyle/>
                    <a:p>
                      <a:pPr algn="ctr" rtl="1"/>
                      <a:r>
                        <a:rPr lang="ar-IQ" sz="1600" dirty="0" smtClean="0">
                          <a:solidFill>
                            <a:schemeClr val="bg1"/>
                          </a:solidFill>
                        </a:rPr>
                        <a:t>عدد المسافرين</a:t>
                      </a:r>
                    </a:p>
                    <a:p>
                      <a:pPr algn="ctr" rtl="1"/>
                      <a:r>
                        <a:rPr lang="ar-IQ" sz="1600" dirty="0" smtClean="0">
                          <a:solidFill>
                            <a:schemeClr val="bg1"/>
                          </a:solidFill>
                        </a:rPr>
                        <a:t>مليون</a:t>
                      </a:r>
                      <a:endParaRPr lang="ar-IQ" sz="1600" dirty="0">
                        <a:solidFill>
                          <a:schemeClr val="bg1"/>
                        </a:solidFill>
                      </a:endParaRPr>
                    </a:p>
                  </a:txBody>
                  <a:tcPr/>
                </a:tc>
                <a:tc>
                  <a:txBody>
                    <a:bodyPr/>
                    <a:lstStyle/>
                    <a:p>
                      <a:pPr algn="ctr" rtl="1"/>
                      <a:r>
                        <a:rPr lang="ar-IQ" sz="1600" dirty="0" smtClean="0">
                          <a:solidFill>
                            <a:schemeClr val="bg1"/>
                          </a:solidFill>
                        </a:rPr>
                        <a:t>كمية البضائع</a:t>
                      </a:r>
                    </a:p>
                    <a:p>
                      <a:pPr algn="ctr" rtl="1"/>
                      <a:r>
                        <a:rPr lang="ar-IQ" sz="1600" dirty="0" smtClean="0">
                          <a:solidFill>
                            <a:schemeClr val="bg1"/>
                          </a:solidFill>
                        </a:rPr>
                        <a:t>ألف / طن</a:t>
                      </a:r>
                      <a:endParaRPr lang="ar-IQ" sz="1600" dirty="0">
                        <a:solidFill>
                          <a:schemeClr val="bg1"/>
                        </a:solidFill>
                      </a:endParaRPr>
                    </a:p>
                  </a:txBody>
                  <a:tcPr/>
                </a:tc>
                <a:tc>
                  <a:txBody>
                    <a:bodyPr/>
                    <a:lstStyle/>
                    <a:p>
                      <a:pPr algn="ctr" rtl="1"/>
                      <a:r>
                        <a:rPr lang="ar-IQ" sz="1600" dirty="0" smtClean="0">
                          <a:solidFill>
                            <a:schemeClr val="bg1"/>
                          </a:solidFill>
                        </a:rPr>
                        <a:t>إيرادات نقل المسافرين </a:t>
                      </a:r>
                    </a:p>
                    <a:p>
                      <a:pPr algn="ctr" rtl="1"/>
                      <a:r>
                        <a:rPr lang="ar-IQ" sz="1600" dirty="0" smtClean="0">
                          <a:solidFill>
                            <a:schemeClr val="bg1"/>
                          </a:solidFill>
                        </a:rPr>
                        <a:t>مليار دينار</a:t>
                      </a:r>
                      <a:endParaRPr lang="ar-IQ" sz="1600" dirty="0">
                        <a:solidFill>
                          <a:schemeClr val="bg1"/>
                        </a:solidFill>
                      </a:endParaRPr>
                    </a:p>
                  </a:txBody>
                  <a:tcPr/>
                </a:tc>
                <a:tc>
                  <a:txBody>
                    <a:bodyPr/>
                    <a:lstStyle/>
                    <a:p>
                      <a:pPr algn="ctr" rtl="1"/>
                      <a:r>
                        <a:rPr lang="ar-IQ" sz="1600" dirty="0" smtClean="0">
                          <a:solidFill>
                            <a:schemeClr val="bg1"/>
                          </a:solidFill>
                        </a:rPr>
                        <a:t>إيرادات نقل البضائع</a:t>
                      </a:r>
                    </a:p>
                    <a:p>
                      <a:pPr algn="ctr" rtl="1"/>
                      <a:r>
                        <a:rPr lang="ar-IQ" sz="1600" dirty="0" smtClean="0">
                          <a:solidFill>
                            <a:schemeClr val="bg1"/>
                          </a:solidFill>
                        </a:rPr>
                        <a:t>مليار دينار</a:t>
                      </a:r>
                      <a:endParaRPr lang="ar-IQ" sz="1600" dirty="0">
                        <a:solidFill>
                          <a:schemeClr val="bg1"/>
                        </a:solidFill>
                      </a:endParaRPr>
                    </a:p>
                  </a:txBody>
                  <a:tcPr/>
                </a:tc>
              </a:tr>
              <a:tr h="583410">
                <a:tc>
                  <a:txBody>
                    <a:bodyPr/>
                    <a:lstStyle/>
                    <a:p>
                      <a:pPr rtl="1"/>
                      <a:r>
                        <a:rPr lang="ar-IQ" dirty="0" smtClean="0"/>
                        <a:t>2015</a:t>
                      </a:r>
                      <a:endParaRPr lang="ar-IQ" dirty="0"/>
                    </a:p>
                  </a:txBody>
                  <a:tcPr/>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19</a:t>
                      </a:r>
                      <a:endParaRPr lang="en-US" sz="18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354</a:t>
                      </a:r>
                      <a:endParaRPr lang="en-US" sz="18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34.2</a:t>
                      </a:r>
                      <a:endParaRPr lang="en-US" sz="18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16.9</a:t>
                      </a:r>
                      <a:endParaRPr lang="en-US" sz="1800" b="1" dirty="0">
                        <a:solidFill>
                          <a:srgbClr val="C00000"/>
                        </a:solidFill>
                        <a:latin typeface="Calibri"/>
                        <a:ea typeface="Calibri"/>
                        <a:cs typeface="Arial"/>
                      </a:endParaRPr>
                    </a:p>
                  </a:txBody>
                  <a:tcPr marL="68580" marR="68580" marT="0" marB="0"/>
                </a:tc>
              </a:tr>
              <a:tr h="583410">
                <a:tc>
                  <a:txBody>
                    <a:bodyPr/>
                    <a:lstStyle/>
                    <a:p>
                      <a:pPr rtl="1"/>
                      <a:r>
                        <a:rPr lang="ar-IQ" dirty="0" smtClean="0"/>
                        <a:t>2016</a:t>
                      </a:r>
                      <a:endParaRPr lang="ar-IQ" dirty="0"/>
                    </a:p>
                  </a:txBody>
                  <a:tcPr/>
                </a:tc>
                <a:tc>
                  <a:txBody>
                    <a:bodyPr/>
                    <a:lstStyle/>
                    <a:p>
                      <a:pPr marL="457200" algn="ctr" rtl="1">
                        <a:lnSpc>
                          <a:spcPct val="150000"/>
                        </a:lnSpc>
                        <a:spcAft>
                          <a:spcPts val="0"/>
                        </a:spcAft>
                      </a:pPr>
                      <a:r>
                        <a:rPr lang="ar-IQ" sz="1800" b="1">
                          <a:latin typeface="Calibri"/>
                          <a:ea typeface="Times New Roman"/>
                          <a:cs typeface="Times New Roman"/>
                        </a:rPr>
                        <a:t>16.5</a:t>
                      </a:r>
                      <a:endParaRPr lang="en-US" sz="1800" b="1">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latin typeface="Calibri"/>
                          <a:ea typeface="Times New Roman"/>
                          <a:cs typeface="Times New Roman"/>
                        </a:rPr>
                        <a:t>299</a:t>
                      </a:r>
                      <a:endParaRPr lang="en-US" sz="18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latin typeface="Calibri"/>
                          <a:ea typeface="Times New Roman"/>
                          <a:cs typeface="Times New Roman"/>
                        </a:rPr>
                        <a:t>25.9</a:t>
                      </a:r>
                      <a:endParaRPr lang="en-US" sz="18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solidFill>
                            <a:schemeClr val="bg1"/>
                          </a:solidFill>
                          <a:latin typeface="Calibri"/>
                          <a:ea typeface="Times New Roman"/>
                          <a:cs typeface="Times New Roman"/>
                        </a:rPr>
                        <a:t>9.6</a:t>
                      </a:r>
                      <a:endParaRPr lang="en-US" sz="1800" b="1" dirty="0">
                        <a:solidFill>
                          <a:schemeClr val="bg1"/>
                        </a:solidFill>
                        <a:latin typeface="Calibri"/>
                        <a:ea typeface="Calibri"/>
                        <a:cs typeface="Arial"/>
                      </a:endParaRPr>
                    </a:p>
                  </a:txBody>
                  <a:tcPr marL="68580" marR="68580" marT="0" marB="0"/>
                </a:tc>
              </a:tr>
              <a:tr h="583410">
                <a:tc>
                  <a:txBody>
                    <a:bodyPr/>
                    <a:lstStyle/>
                    <a:p>
                      <a:pPr rtl="1"/>
                      <a:r>
                        <a:rPr lang="ar-IQ" dirty="0" smtClean="0"/>
                        <a:t>2017</a:t>
                      </a:r>
                      <a:endParaRPr lang="ar-IQ" dirty="0"/>
                    </a:p>
                  </a:txBody>
                  <a:tcPr/>
                </a:tc>
                <a:tc>
                  <a:txBody>
                    <a:bodyPr/>
                    <a:lstStyle/>
                    <a:p>
                      <a:pPr marL="457200" algn="ctr" rtl="1">
                        <a:lnSpc>
                          <a:spcPct val="150000"/>
                        </a:lnSpc>
                        <a:spcAft>
                          <a:spcPts val="0"/>
                        </a:spcAft>
                      </a:pPr>
                      <a:r>
                        <a:rPr lang="ar-IQ" sz="1800" b="1" dirty="0">
                          <a:latin typeface="Calibri"/>
                          <a:ea typeface="Times New Roman"/>
                          <a:cs typeface="Times New Roman"/>
                        </a:rPr>
                        <a:t>19.5</a:t>
                      </a:r>
                      <a:endParaRPr lang="en-US" sz="18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a:latin typeface="Calibri"/>
                          <a:ea typeface="Times New Roman"/>
                          <a:cs typeface="Times New Roman"/>
                        </a:rPr>
                        <a:t>334</a:t>
                      </a:r>
                      <a:endParaRPr lang="en-US" sz="1800" b="1">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a:latin typeface="Calibri"/>
                          <a:ea typeface="Times New Roman"/>
                          <a:cs typeface="Times New Roman"/>
                        </a:rPr>
                        <a:t>26.2</a:t>
                      </a:r>
                      <a:endParaRPr lang="en-US" sz="1800" b="1">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a:latin typeface="Calibri"/>
                          <a:ea typeface="Times New Roman"/>
                          <a:cs typeface="Times New Roman"/>
                        </a:rPr>
                        <a:t>11.1</a:t>
                      </a:r>
                      <a:endParaRPr lang="en-US" sz="1800" b="1">
                        <a:latin typeface="Calibri"/>
                        <a:ea typeface="Calibri"/>
                        <a:cs typeface="Arial"/>
                      </a:endParaRPr>
                    </a:p>
                  </a:txBody>
                  <a:tcPr marL="68580" marR="68580" marT="0" marB="0"/>
                </a:tc>
              </a:tr>
              <a:tr h="583410">
                <a:tc>
                  <a:txBody>
                    <a:bodyPr/>
                    <a:lstStyle/>
                    <a:p>
                      <a:pPr rtl="1"/>
                      <a:r>
                        <a:rPr lang="ar-IQ" dirty="0" smtClean="0"/>
                        <a:t>2018</a:t>
                      </a:r>
                      <a:endParaRPr lang="ar-IQ" dirty="0"/>
                    </a:p>
                  </a:txBody>
                  <a:tcPr/>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21.5</a:t>
                      </a:r>
                      <a:endParaRPr lang="en-US" sz="18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750</a:t>
                      </a:r>
                      <a:endParaRPr lang="en-US" sz="18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34.9</a:t>
                      </a:r>
                      <a:endParaRPr lang="en-US" sz="18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25.9</a:t>
                      </a:r>
                      <a:endParaRPr lang="en-US" sz="1800" b="1" dirty="0">
                        <a:solidFill>
                          <a:srgbClr val="C00000"/>
                        </a:solidFill>
                        <a:latin typeface="Calibri"/>
                        <a:ea typeface="Calibri"/>
                        <a:cs typeface="Arial"/>
                      </a:endParaRPr>
                    </a:p>
                  </a:txBody>
                  <a:tcPr marL="68580" marR="68580" marT="0" marB="0"/>
                </a:tc>
              </a:tr>
            </a:tbl>
          </a:graphicData>
        </a:graphic>
      </p:graphicFrame>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14290"/>
            <a:ext cx="7858180" cy="714380"/>
          </a:xfrm>
        </p:spPr>
        <p:txBody>
          <a:bodyPr>
            <a:normAutofit fontScale="90000"/>
          </a:bodyPr>
          <a:lstStyle/>
          <a:p>
            <a:r>
              <a:rPr lang="ar-IQ" sz="4400" dirty="0" smtClean="0">
                <a:solidFill>
                  <a:srgbClr val="FFFF00"/>
                </a:solidFill>
              </a:rPr>
              <a:t>ب . نشاط وعمل النقل البري بالشاحنات والحافلات</a:t>
            </a:r>
            <a:endParaRPr lang="ar-IQ" sz="4400" dirty="0">
              <a:solidFill>
                <a:srgbClr val="FFFF00"/>
              </a:solidFill>
            </a:endParaRPr>
          </a:p>
        </p:txBody>
      </p:sp>
      <p:sp>
        <p:nvSpPr>
          <p:cNvPr id="3" name="عنوان فرعي 2"/>
          <p:cNvSpPr>
            <a:spLocks noGrp="1"/>
          </p:cNvSpPr>
          <p:nvPr>
            <p:ph type="subTitle" idx="1"/>
          </p:nvPr>
        </p:nvSpPr>
        <p:spPr>
          <a:xfrm>
            <a:off x="285720" y="1071546"/>
            <a:ext cx="8429684" cy="5429288"/>
          </a:xfrm>
        </p:spPr>
        <p:txBody>
          <a:bodyPr>
            <a:normAutofit/>
          </a:bodyPr>
          <a:lstStyle/>
          <a:p>
            <a:pPr algn="just"/>
            <a:endParaRPr lang="ar-IQ" sz="2000"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smtClean="0">
              <a:solidFill>
                <a:srgbClr val="FFFF00"/>
              </a:solidFill>
            </a:endParaRPr>
          </a:p>
          <a:p>
            <a:pPr algn="just"/>
            <a:endParaRPr lang="ar-IQ" dirty="0"/>
          </a:p>
        </p:txBody>
      </p:sp>
      <p:graphicFrame>
        <p:nvGraphicFramePr>
          <p:cNvPr id="8" name="جدول 7"/>
          <p:cNvGraphicFramePr>
            <a:graphicFrameLocks noGrp="1"/>
          </p:cNvGraphicFramePr>
          <p:nvPr/>
        </p:nvGraphicFramePr>
        <p:xfrm>
          <a:off x="642910" y="1428736"/>
          <a:ext cx="8001057" cy="4786344"/>
        </p:xfrm>
        <a:graphic>
          <a:graphicData uri="http://schemas.openxmlformats.org/drawingml/2006/table">
            <a:tbl>
              <a:tblPr rtl="1" firstRow="1" bandRow="1">
                <a:tableStyleId>{5C22544A-7EE6-4342-B048-85BDC9FD1C3A}</a:tableStyleId>
              </a:tblPr>
              <a:tblGrid>
                <a:gridCol w="974096"/>
                <a:gridCol w="1194925"/>
                <a:gridCol w="1201893"/>
                <a:gridCol w="1216987"/>
                <a:gridCol w="1771184"/>
                <a:gridCol w="1641972"/>
              </a:tblGrid>
              <a:tr h="1721376">
                <a:tc>
                  <a:txBody>
                    <a:bodyPr/>
                    <a:lstStyle/>
                    <a:p>
                      <a:pPr algn="ctr" rtl="1"/>
                      <a:endParaRPr lang="en-US" sz="1600" dirty="0" smtClean="0">
                        <a:solidFill>
                          <a:schemeClr val="bg1"/>
                        </a:solidFill>
                      </a:endParaRPr>
                    </a:p>
                    <a:p>
                      <a:pPr algn="ctr" rtl="1"/>
                      <a:endParaRPr lang="en-US" sz="1600" dirty="0" smtClean="0">
                        <a:solidFill>
                          <a:schemeClr val="bg1"/>
                        </a:solidFill>
                      </a:endParaRPr>
                    </a:p>
                    <a:p>
                      <a:pPr algn="ctr" rtl="1"/>
                      <a:r>
                        <a:rPr lang="ar-IQ" sz="1600" dirty="0" smtClean="0">
                          <a:solidFill>
                            <a:schemeClr val="bg1"/>
                          </a:solidFill>
                        </a:rPr>
                        <a:t>السنة</a:t>
                      </a:r>
                      <a:endParaRPr lang="ar-IQ" sz="1600" dirty="0">
                        <a:solidFill>
                          <a:schemeClr val="bg1"/>
                        </a:solidFill>
                      </a:endParaRPr>
                    </a:p>
                  </a:txBody>
                  <a:tcPr/>
                </a:tc>
                <a:tc>
                  <a:txBody>
                    <a:bodyPr/>
                    <a:lstStyle/>
                    <a:p>
                      <a:pPr algn="ctr" rtl="1"/>
                      <a:endParaRPr lang="en-US" sz="1600" dirty="0" smtClean="0">
                        <a:solidFill>
                          <a:schemeClr val="bg1"/>
                        </a:solidFill>
                      </a:endParaRPr>
                    </a:p>
                    <a:p>
                      <a:pPr algn="ctr" rtl="1"/>
                      <a:endParaRPr lang="en-US" sz="1600" dirty="0" smtClean="0">
                        <a:solidFill>
                          <a:schemeClr val="bg1"/>
                        </a:solidFill>
                      </a:endParaRPr>
                    </a:p>
                    <a:p>
                      <a:pPr algn="ctr" rtl="1"/>
                      <a:r>
                        <a:rPr lang="ar-IQ" sz="1600" dirty="0" smtClean="0">
                          <a:solidFill>
                            <a:schemeClr val="bg1"/>
                          </a:solidFill>
                        </a:rPr>
                        <a:t>عدد العاملين</a:t>
                      </a:r>
                      <a:endParaRPr lang="ar-IQ" sz="1600" dirty="0">
                        <a:solidFill>
                          <a:schemeClr val="bg1"/>
                        </a:solidFill>
                      </a:endParaRPr>
                    </a:p>
                  </a:txBody>
                  <a:tcPr/>
                </a:tc>
                <a:tc>
                  <a:txBody>
                    <a:bodyPr/>
                    <a:lstStyle/>
                    <a:p>
                      <a:pPr algn="ctr" rtl="1"/>
                      <a:endParaRPr lang="en-US" sz="1600" dirty="0" smtClean="0">
                        <a:solidFill>
                          <a:schemeClr val="bg1"/>
                        </a:solidFill>
                      </a:endParaRPr>
                    </a:p>
                    <a:p>
                      <a:pPr algn="ctr" rtl="1"/>
                      <a:endParaRPr lang="ar-IQ" sz="1600" dirty="0" smtClean="0">
                        <a:solidFill>
                          <a:schemeClr val="bg1"/>
                        </a:solidFill>
                      </a:endParaRPr>
                    </a:p>
                    <a:p>
                      <a:pPr algn="ctr" rtl="1"/>
                      <a:r>
                        <a:rPr lang="ar-IQ" sz="1600" dirty="0" smtClean="0">
                          <a:solidFill>
                            <a:schemeClr val="bg1"/>
                          </a:solidFill>
                        </a:rPr>
                        <a:t>رواتب </a:t>
                      </a:r>
                      <a:r>
                        <a:rPr lang="ar-IQ" sz="1600" dirty="0" smtClean="0">
                          <a:solidFill>
                            <a:schemeClr val="bg1"/>
                          </a:solidFill>
                        </a:rPr>
                        <a:t>العاملين</a:t>
                      </a:r>
                    </a:p>
                    <a:p>
                      <a:pPr marL="0" marR="0" indent="0" algn="ctr" defTabSz="914400" rtl="1" eaLnBrk="1" fontAlgn="auto" latinLnBrk="0" hangingPunct="1">
                        <a:lnSpc>
                          <a:spcPct val="100000"/>
                        </a:lnSpc>
                        <a:spcBef>
                          <a:spcPts val="0"/>
                        </a:spcBef>
                        <a:spcAft>
                          <a:spcPts val="0"/>
                        </a:spcAft>
                        <a:buClrTx/>
                        <a:buSzTx/>
                        <a:buFontTx/>
                        <a:buNone/>
                        <a:tabLst/>
                        <a:defRPr/>
                      </a:pPr>
                      <a:r>
                        <a:rPr lang="ar-IQ" sz="1600" dirty="0" smtClean="0">
                          <a:solidFill>
                            <a:schemeClr val="bg1"/>
                          </a:solidFill>
                        </a:rPr>
                        <a:t>مليار دينار</a:t>
                      </a:r>
                    </a:p>
                    <a:p>
                      <a:pPr algn="ctr" rtl="1"/>
                      <a:endParaRPr lang="ar-IQ" sz="1600" dirty="0">
                        <a:solidFill>
                          <a:schemeClr val="bg1"/>
                        </a:solidFill>
                      </a:endParaRPr>
                    </a:p>
                  </a:txBody>
                  <a:tcPr/>
                </a:tc>
                <a:tc>
                  <a:txBody>
                    <a:bodyPr/>
                    <a:lstStyle/>
                    <a:p>
                      <a:pPr algn="ctr" rtl="1"/>
                      <a:endParaRPr lang="en-US" sz="1600" dirty="0" smtClean="0">
                        <a:solidFill>
                          <a:schemeClr val="bg1"/>
                        </a:solidFill>
                      </a:endParaRPr>
                    </a:p>
                    <a:p>
                      <a:pPr algn="ctr" rtl="1"/>
                      <a:endParaRPr lang="ar-IQ" sz="1600" dirty="0" smtClean="0">
                        <a:solidFill>
                          <a:schemeClr val="bg1"/>
                        </a:solidFill>
                      </a:endParaRPr>
                    </a:p>
                    <a:p>
                      <a:pPr algn="ctr" rtl="1"/>
                      <a:r>
                        <a:rPr lang="ar-IQ" sz="1600" dirty="0" smtClean="0">
                          <a:solidFill>
                            <a:schemeClr val="bg1"/>
                          </a:solidFill>
                        </a:rPr>
                        <a:t>إجمالي </a:t>
                      </a:r>
                      <a:r>
                        <a:rPr lang="ar-IQ" sz="1600" dirty="0" smtClean="0">
                          <a:solidFill>
                            <a:schemeClr val="bg1"/>
                          </a:solidFill>
                        </a:rPr>
                        <a:t>إيرادات</a:t>
                      </a:r>
                    </a:p>
                    <a:p>
                      <a:pPr algn="ctr" rtl="1"/>
                      <a:r>
                        <a:rPr lang="ar-IQ" sz="1600" dirty="0" smtClean="0">
                          <a:solidFill>
                            <a:schemeClr val="bg1"/>
                          </a:solidFill>
                        </a:rPr>
                        <a:t>الشركة</a:t>
                      </a:r>
                    </a:p>
                    <a:p>
                      <a:pPr algn="ctr" rtl="1"/>
                      <a:r>
                        <a:rPr lang="ar-IQ" sz="1600" dirty="0" smtClean="0">
                          <a:solidFill>
                            <a:schemeClr val="bg1"/>
                          </a:solidFill>
                        </a:rPr>
                        <a:t>مليار دينار</a:t>
                      </a:r>
                      <a:endParaRPr lang="ar-IQ" sz="1600" dirty="0">
                        <a:solidFill>
                          <a:schemeClr val="bg1"/>
                        </a:solidFill>
                      </a:endParaRPr>
                    </a:p>
                  </a:txBody>
                  <a:tcPr/>
                </a:tc>
                <a:tc>
                  <a:txBody>
                    <a:bodyPr/>
                    <a:lstStyle/>
                    <a:p>
                      <a:pPr algn="ctr" rtl="1"/>
                      <a:endParaRPr lang="en-US" sz="1600" dirty="0" smtClean="0">
                        <a:solidFill>
                          <a:schemeClr val="bg1"/>
                        </a:solidFill>
                      </a:endParaRPr>
                    </a:p>
                    <a:p>
                      <a:pPr algn="ctr" rtl="1"/>
                      <a:endParaRPr lang="ar-IQ" sz="1600" dirty="0" smtClean="0">
                        <a:solidFill>
                          <a:schemeClr val="bg1"/>
                        </a:solidFill>
                      </a:endParaRPr>
                    </a:p>
                    <a:p>
                      <a:pPr algn="ctr" rtl="1"/>
                      <a:r>
                        <a:rPr lang="ar-IQ" sz="1600" dirty="0" smtClean="0">
                          <a:solidFill>
                            <a:schemeClr val="bg1"/>
                          </a:solidFill>
                        </a:rPr>
                        <a:t>إجمالي </a:t>
                      </a:r>
                      <a:r>
                        <a:rPr lang="ar-IQ" sz="1600" dirty="0" smtClean="0">
                          <a:solidFill>
                            <a:schemeClr val="bg1"/>
                          </a:solidFill>
                        </a:rPr>
                        <a:t>مصروفات</a:t>
                      </a:r>
                    </a:p>
                    <a:p>
                      <a:pPr algn="ctr" rtl="1"/>
                      <a:r>
                        <a:rPr lang="ar-IQ" sz="1600" dirty="0" smtClean="0">
                          <a:solidFill>
                            <a:schemeClr val="bg1"/>
                          </a:solidFill>
                        </a:rPr>
                        <a:t>الشركة</a:t>
                      </a:r>
                    </a:p>
                    <a:p>
                      <a:pPr algn="ctr" rtl="1"/>
                      <a:r>
                        <a:rPr lang="ar-IQ" sz="1600" dirty="0" smtClean="0">
                          <a:solidFill>
                            <a:schemeClr val="bg1"/>
                          </a:solidFill>
                        </a:rPr>
                        <a:t>مليار دينار</a:t>
                      </a:r>
                      <a:endParaRPr lang="ar-IQ" sz="1600" dirty="0">
                        <a:solidFill>
                          <a:schemeClr val="bg1"/>
                        </a:solidFill>
                      </a:endParaRPr>
                    </a:p>
                  </a:txBody>
                  <a:tcPr>
                    <a:lnR w="12700" cap="flat" cmpd="sng" algn="ctr">
                      <a:solidFill>
                        <a:schemeClr val="tx1"/>
                      </a:solidFill>
                      <a:prstDash val="solid"/>
                      <a:round/>
                      <a:headEnd type="none" w="med" len="med"/>
                      <a:tailEnd type="none" w="med" len="med"/>
                    </a:lnR>
                  </a:tcPr>
                </a:tc>
                <a:tc>
                  <a:txBody>
                    <a:bodyPr/>
                    <a:lstStyle/>
                    <a:p>
                      <a:pPr algn="ctr" rtl="1"/>
                      <a:endParaRPr lang="ar-IQ" sz="1600" dirty="0" smtClean="0">
                        <a:solidFill>
                          <a:schemeClr val="bg1"/>
                        </a:solidFill>
                      </a:endParaRPr>
                    </a:p>
                    <a:p>
                      <a:pPr algn="ctr" rtl="1"/>
                      <a:endParaRPr lang="ar-IQ" sz="1600" dirty="0" smtClean="0">
                        <a:solidFill>
                          <a:schemeClr val="bg1"/>
                        </a:solidFill>
                      </a:endParaRPr>
                    </a:p>
                    <a:p>
                      <a:pPr algn="ctr" rtl="1"/>
                      <a:r>
                        <a:rPr lang="ar-IQ" sz="1600" dirty="0" smtClean="0">
                          <a:solidFill>
                            <a:schemeClr val="bg1"/>
                          </a:solidFill>
                        </a:rPr>
                        <a:t>الربح </a:t>
                      </a:r>
                      <a:r>
                        <a:rPr lang="ar-IQ" sz="1600" dirty="0" smtClean="0">
                          <a:solidFill>
                            <a:schemeClr val="bg1"/>
                          </a:solidFill>
                        </a:rPr>
                        <a:t>الصافي </a:t>
                      </a:r>
                    </a:p>
                    <a:p>
                      <a:pPr algn="ctr" rtl="1"/>
                      <a:r>
                        <a:rPr lang="ar-IQ" sz="1600" dirty="0" smtClean="0">
                          <a:solidFill>
                            <a:schemeClr val="bg1"/>
                          </a:solidFill>
                        </a:rPr>
                        <a:t>للشركة</a:t>
                      </a:r>
                    </a:p>
                    <a:p>
                      <a:pPr marL="0" marR="0" indent="0" algn="ctr" defTabSz="914400" rtl="1" eaLnBrk="1" fontAlgn="auto" latinLnBrk="0" hangingPunct="1">
                        <a:lnSpc>
                          <a:spcPct val="100000"/>
                        </a:lnSpc>
                        <a:spcBef>
                          <a:spcPts val="0"/>
                        </a:spcBef>
                        <a:spcAft>
                          <a:spcPts val="0"/>
                        </a:spcAft>
                        <a:buClrTx/>
                        <a:buSzTx/>
                        <a:buFontTx/>
                        <a:buNone/>
                        <a:tabLst/>
                        <a:defRPr/>
                      </a:pPr>
                      <a:r>
                        <a:rPr lang="ar-IQ" sz="1600" dirty="0" smtClean="0">
                          <a:solidFill>
                            <a:schemeClr val="bg1"/>
                          </a:solidFill>
                        </a:rPr>
                        <a:t>مليار دينار</a:t>
                      </a:r>
                    </a:p>
                    <a:p>
                      <a:pPr algn="ctr" rtl="1"/>
                      <a:endParaRPr lang="ar-IQ" sz="1600" dirty="0">
                        <a:solidFill>
                          <a:schemeClr val="bg1"/>
                        </a:solidFill>
                      </a:endParaRPr>
                    </a:p>
                  </a:txBody>
                  <a:tcPr>
                    <a:lnL w="12700" cap="flat" cmpd="sng" algn="ctr">
                      <a:solidFill>
                        <a:schemeClr val="tx1"/>
                      </a:solidFill>
                      <a:prstDash val="solid"/>
                      <a:round/>
                      <a:headEnd type="none" w="med" len="med"/>
                      <a:tailEnd type="none" w="med" len="med"/>
                    </a:lnL>
                  </a:tcPr>
                </a:tc>
              </a:tr>
              <a:tr h="766242">
                <a:tc>
                  <a:txBody>
                    <a:bodyPr/>
                    <a:lstStyle/>
                    <a:p>
                      <a:pPr algn="ctr" rtl="1"/>
                      <a:r>
                        <a:rPr lang="ar-IQ" sz="2000" b="1" dirty="0" smtClean="0"/>
                        <a:t>2015</a:t>
                      </a:r>
                      <a:endParaRPr lang="ar-IQ" sz="2000" b="1" dirty="0"/>
                    </a:p>
                  </a:txBody>
                  <a:tcPr/>
                </a:tc>
                <a:tc>
                  <a:txBody>
                    <a:bodyPr/>
                    <a:lstStyle/>
                    <a:p>
                      <a:pPr marL="457200" algn="l" rtl="0">
                        <a:lnSpc>
                          <a:spcPct val="150000"/>
                        </a:lnSpc>
                        <a:spcAft>
                          <a:spcPts val="0"/>
                        </a:spcAft>
                      </a:pPr>
                      <a:r>
                        <a:rPr lang="ar-IQ" sz="1800" b="1" dirty="0" smtClean="0">
                          <a:solidFill>
                            <a:srgbClr val="C00000"/>
                          </a:solidFill>
                          <a:latin typeface="Calibri"/>
                          <a:ea typeface="Calibri"/>
                          <a:cs typeface="Times New Roman"/>
                        </a:rPr>
                        <a:t>6794</a:t>
                      </a:r>
                      <a:endParaRPr lang="en-US" sz="1800" dirty="0">
                        <a:solidFill>
                          <a:srgbClr val="C00000"/>
                        </a:solidFill>
                        <a:latin typeface="Calibri"/>
                        <a:ea typeface="Calibri"/>
                        <a:cs typeface="Arial"/>
                      </a:endParaRPr>
                    </a:p>
                  </a:txBody>
                  <a:tcPr marL="68580" marR="68580" marT="0" marB="0"/>
                </a:tc>
                <a:tc>
                  <a:txBody>
                    <a:bodyPr/>
                    <a:lstStyle/>
                    <a:p>
                      <a:pPr marL="457200" algn="r" rtl="1">
                        <a:lnSpc>
                          <a:spcPct val="150000"/>
                        </a:lnSpc>
                        <a:spcAft>
                          <a:spcPts val="0"/>
                        </a:spcAft>
                      </a:pPr>
                      <a:r>
                        <a:rPr lang="ar-IQ" sz="1800" b="1" dirty="0" smtClean="0">
                          <a:solidFill>
                            <a:srgbClr val="C00000"/>
                          </a:solidFill>
                          <a:latin typeface="Calibri"/>
                          <a:ea typeface="Calibri"/>
                          <a:cs typeface="Arial"/>
                        </a:rPr>
                        <a:t>64.7</a:t>
                      </a:r>
                      <a:endParaRPr lang="en-US" sz="18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51.1</a:t>
                      </a:r>
                      <a:endParaRPr lang="en-US" sz="1800"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100.2</a:t>
                      </a:r>
                      <a:endParaRPr lang="en-US" sz="1800" dirty="0">
                        <a:solidFill>
                          <a:srgbClr val="C00000"/>
                        </a:solidFill>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(49.1)</a:t>
                      </a:r>
                      <a:endParaRPr lang="en-US" sz="1800" dirty="0">
                        <a:solidFill>
                          <a:srgbClr val="C00000"/>
                        </a:solidFill>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tcPr>
                </a:tc>
              </a:tr>
              <a:tr h="766242">
                <a:tc>
                  <a:txBody>
                    <a:bodyPr/>
                    <a:lstStyle/>
                    <a:p>
                      <a:pPr algn="ctr" rtl="1"/>
                      <a:r>
                        <a:rPr lang="ar-IQ" sz="2000" b="1" dirty="0" smtClean="0"/>
                        <a:t>2016</a:t>
                      </a:r>
                      <a:endParaRPr lang="ar-IQ" sz="2000" b="1" dirty="0"/>
                    </a:p>
                  </a:txBody>
                  <a:tcPr/>
                </a:tc>
                <a:tc>
                  <a:txBody>
                    <a:bodyPr/>
                    <a:lstStyle/>
                    <a:p>
                      <a:pPr marL="457200" algn="l" rtl="0">
                        <a:lnSpc>
                          <a:spcPct val="150000"/>
                        </a:lnSpc>
                        <a:spcAft>
                          <a:spcPts val="0"/>
                        </a:spcAft>
                      </a:pPr>
                      <a:r>
                        <a:rPr lang="ar-IQ" sz="1800" b="1" dirty="0" smtClean="0">
                          <a:latin typeface="Calibri"/>
                          <a:ea typeface="Times New Roman"/>
                          <a:cs typeface="Times New Roman"/>
                        </a:rPr>
                        <a:t>6293</a:t>
                      </a:r>
                      <a:endParaRPr lang="en-US" sz="1800" dirty="0">
                        <a:latin typeface="Calibri"/>
                        <a:ea typeface="Calibri"/>
                        <a:cs typeface="Arial"/>
                      </a:endParaRPr>
                    </a:p>
                  </a:txBody>
                  <a:tcPr marL="68580" marR="68580" marT="0" marB="0"/>
                </a:tc>
                <a:tc>
                  <a:txBody>
                    <a:bodyPr/>
                    <a:lstStyle/>
                    <a:p>
                      <a:pPr marL="457200" algn="r" rtl="1">
                        <a:lnSpc>
                          <a:spcPct val="150000"/>
                        </a:lnSpc>
                        <a:spcAft>
                          <a:spcPts val="0"/>
                        </a:spcAft>
                      </a:pPr>
                      <a:r>
                        <a:rPr lang="ar-IQ" sz="1800" b="1" dirty="0" smtClean="0">
                          <a:solidFill>
                            <a:srgbClr val="C00000"/>
                          </a:solidFill>
                          <a:latin typeface="Calibri"/>
                          <a:ea typeface="Calibri"/>
                          <a:cs typeface="Arial"/>
                        </a:rPr>
                        <a:t>47.2</a:t>
                      </a:r>
                      <a:endParaRPr lang="en-US" sz="1800" b="1"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35.5</a:t>
                      </a:r>
                      <a:endParaRPr lang="en-US" sz="1800" dirty="0">
                        <a:solidFill>
                          <a:srgbClr val="C00000"/>
                        </a:solidFill>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latin typeface="Calibri"/>
                          <a:ea typeface="Times New Roman"/>
                          <a:cs typeface="Times New Roman"/>
                        </a:rPr>
                        <a:t>85</a:t>
                      </a:r>
                      <a:endParaRPr lang="en-US" sz="1800" dirty="0">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457200" algn="ctr" rtl="1">
                        <a:lnSpc>
                          <a:spcPct val="150000"/>
                        </a:lnSpc>
                        <a:spcAft>
                          <a:spcPts val="0"/>
                        </a:spcAft>
                      </a:pPr>
                      <a:r>
                        <a:rPr lang="ar-IQ" sz="1800" b="1" dirty="0">
                          <a:latin typeface="Calibri"/>
                          <a:ea typeface="Times New Roman"/>
                          <a:cs typeface="Times New Roman"/>
                        </a:rPr>
                        <a:t>(49.5)</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tcPr>
                </a:tc>
              </a:tr>
              <a:tr h="766242">
                <a:tc>
                  <a:txBody>
                    <a:bodyPr/>
                    <a:lstStyle/>
                    <a:p>
                      <a:pPr algn="ctr" rtl="1"/>
                      <a:r>
                        <a:rPr lang="ar-IQ" sz="2000" b="1" dirty="0" smtClean="0"/>
                        <a:t>2017</a:t>
                      </a:r>
                      <a:endParaRPr lang="ar-IQ" sz="2000" b="1" dirty="0"/>
                    </a:p>
                  </a:txBody>
                  <a:tcPr/>
                </a:tc>
                <a:tc>
                  <a:txBody>
                    <a:bodyPr/>
                    <a:lstStyle/>
                    <a:p>
                      <a:pPr marL="457200" algn="l" rtl="0">
                        <a:lnSpc>
                          <a:spcPct val="150000"/>
                        </a:lnSpc>
                        <a:spcAft>
                          <a:spcPts val="0"/>
                        </a:spcAft>
                      </a:pPr>
                      <a:r>
                        <a:rPr lang="ar-IQ" sz="1800" b="1" dirty="0" smtClean="0">
                          <a:latin typeface="Calibri"/>
                          <a:ea typeface="Calibri"/>
                          <a:cs typeface="Times New Roman"/>
                        </a:rPr>
                        <a:t>6469</a:t>
                      </a:r>
                      <a:endParaRPr lang="en-US" sz="1800" dirty="0">
                        <a:latin typeface="Calibri"/>
                        <a:ea typeface="Calibri"/>
                        <a:cs typeface="Arial"/>
                      </a:endParaRPr>
                    </a:p>
                  </a:txBody>
                  <a:tcPr marL="68580" marR="68580" marT="0" marB="0"/>
                </a:tc>
                <a:tc>
                  <a:txBody>
                    <a:bodyPr/>
                    <a:lstStyle/>
                    <a:p>
                      <a:pPr marL="457200" algn="r" rtl="1">
                        <a:lnSpc>
                          <a:spcPct val="150000"/>
                        </a:lnSpc>
                        <a:spcAft>
                          <a:spcPts val="0"/>
                        </a:spcAft>
                      </a:pPr>
                      <a:r>
                        <a:rPr lang="ar-IQ" sz="1800" b="1" dirty="0" smtClean="0">
                          <a:latin typeface="Calibri"/>
                          <a:ea typeface="Calibri"/>
                          <a:cs typeface="Arial"/>
                        </a:rPr>
                        <a:t>48.8</a:t>
                      </a:r>
                      <a:endParaRPr lang="en-US" sz="18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latin typeface="Calibri"/>
                          <a:ea typeface="Times New Roman"/>
                          <a:cs typeface="Times New Roman"/>
                        </a:rPr>
                        <a:t>37.3</a:t>
                      </a:r>
                      <a:endParaRPr lang="en-US" sz="1800"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84.1</a:t>
                      </a:r>
                      <a:endParaRPr lang="en-US" sz="1800" dirty="0">
                        <a:solidFill>
                          <a:srgbClr val="C00000"/>
                        </a:solidFill>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457200" algn="ctr" rtl="1">
                        <a:lnSpc>
                          <a:spcPct val="150000"/>
                        </a:lnSpc>
                        <a:spcAft>
                          <a:spcPts val="0"/>
                        </a:spcAft>
                      </a:pPr>
                      <a:r>
                        <a:rPr lang="ar-IQ" sz="1800" b="1" dirty="0">
                          <a:latin typeface="Calibri"/>
                          <a:ea typeface="Times New Roman"/>
                          <a:cs typeface="Times New Roman"/>
                        </a:rPr>
                        <a:t>(46.8)</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tcPr>
                </a:tc>
              </a:tr>
              <a:tr h="766242">
                <a:tc>
                  <a:txBody>
                    <a:bodyPr/>
                    <a:lstStyle/>
                    <a:p>
                      <a:pPr algn="ctr" rtl="1"/>
                      <a:r>
                        <a:rPr lang="ar-IQ" sz="2000" b="1" dirty="0" smtClean="0"/>
                        <a:t>2018</a:t>
                      </a:r>
                      <a:endParaRPr lang="ar-IQ" sz="2000" b="1" dirty="0"/>
                    </a:p>
                  </a:txBody>
                  <a:tcPr/>
                </a:tc>
                <a:tc>
                  <a:txBody>
                    <a:bodyPr/>
                    <a:lstStyle/>
                    <a:p>
                      <a:pPr marL="457200" algn="l" rtl="0">
                        <a:lnSpc>
                          <a:spcPct val="150000"/>
                        </a:lnSpc>
                        <a:spcAft>
                          <a:spcPts val="0"/>
                        </a:spcAft>
                      </a:pPr>
                      <a:r>
                        <a:rPr lang="ar-IQ" sz="1800" b="1" dirty="0" smtClean="0">
                          <a:solidFill>
                            <a:srgbClr val="C00000"/>
                          </a:solidFill>
                          <a:latin typeface="Calibri"/>
                          <a:ea typeface="Calibri"/>
                          <a:cs typeface="Times New Roman"/>
                        </a:rPr>
                        <a:t>4867</a:t>
                      </a:r>
                      <a:endParaRPr lang="en-US" sz="1800" dirty="0">
                        <a:solidFill>
                          <a:srgbClr val="C00000"/>
                        </a:solidFill>
                        <a:latin typeface="Calibri"/>
                        <a:ea typeface="Calibri"/>
                        <a:cs typeface="Arial"/>
                      </a:endParaRPr>
                    </a:p>
                  </a:txBody>
                  <a:tcPr marL="68580" marR="68580" marT="0" marB="0"/>
                </a:tc>
                <a:tc>
                  <a:txBody>
                    <a:bodyPr/>
                    <a:lstStyle/>
                    <a:p>
                      <a:pPr marL="457200" algn="r" rtl="1">
                        <a:lnSpc>
                          <a:spcPct val="150000"/>
                        </a:lnSpc>
                        <a:spcAft>
                          <a:spcPts val="0"/>
                        </a:spcAft>
                      </a:pPr>
                      <a:r>
                        <a:rPr lang="ar-IQ" sz="1800" b="1" dirty="0" smtClean="0">
                          <a:latin typeface="Calibri"/>
                          <a:ea typeface="Calibri"/>
                          <a:cs typeface="Arial"/>
                        </a:rPr>
                        <a:t>52.2</a:t>
                      </a:r>
                      <a:endParaRPr lang="en-US" sz="1800" b="1"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latin typeface="Calibri"/>
                          <a:ea typeface="Times New Roman"/>
                          <a:cs typeface="Times New Roman"/>
                        </a:rPr>
                        <a:t>60.8</a:t>
                      </a:r>
                      <a:endParaRPr lang="en-US" sz="1800" dirty="0">
                        <a:latin typeface="Calibri"/>
                        <a:ea typeface="Calibri"/>
                        <a:cs typeface="Arial"/>
                      </a:endParaRPr>
                    </a:p>
                  </a:txBody>
                  <a:tcPr marL="68580" marR="68580" marT="0" marB="0"/>
                </a:tc>
                <a:tc>
                  <a:txBody>
                    <a:bodyPr/>
                    <a:lstStyle/>
                    <a:p>
                      <a:pPr marL="457200" algn="ctr" rtl="1">
                        <a:lnSpc>
                          <a:spcPct val="150000"/>
                        </a:lnSpc>
                        <a:spcAft>
                          <a:spcPts val="0"/>
                        </a:spcAft>
                      </a:pPr>
                      <a:r>
                        <a:rPr lang="ar-IQ" sz="1800" b="1" dirty="0">
                          <a:latin typeface="Calibri"/>
                          <a:ea typeface="Times New Roman"/>
                          <a:cs typeface="Times New Roman"/>
                        </a:rPr>
                        <a:t>94.6</a:t>
                      </a:r>
                      <a:endParaRPr lang="en-US" sz="1800" dirty="0">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457200" algn="ctr" rtl="1">
                        <a:lnSpc>
                          <a:spcPct val="150000"/>
                        </a:lnSpc>
                        <a:spcAft>
                          <a:spcPts val="0"/>
                        </a:spcAft>
                      </a:pPr>
                      <a:r>
                        <a:rPr lang="ar-IQ" sz="1800" b="1" dirty="0">
                          <a:solidFill>
                            <a:srgbClr val="C00000"/>
                          </a:solidFill>
                          <a:latin typeface="Calibri"/>
                          <a:ea typeface="Times New Roman"/>
                          <a:cs typeface="Times New Roman"/>
                        </a:rPr>
                        <a:t>(33.8)</a:t>
                      </a:r>
                      <a:endParaRPr lang="en-US" sz="1800" dirty="0">
                        <a:solidFill>
                          <a:srgbClr val="C00000"/>
                        </a:solidFill>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717</TotalTime>
  <Words>3300</Words>
  <Application>Microsoft Office PowerPoint</Application>
  <PresentationFormat>عرض على الشاشة (3:4)‏</PresentationFormat>
  <Paragraphs>1188</Paragraphs>
  <Slides>23</Slides>
  <Notes>0</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تدفق</vt:lpstr>
      <vt:lpstr>واقع قطاع النقل العام في العراق والسبل الكفيلة لتطويره خلال المدة 2015-2018 </vt:lpstr>
      <vt:lpstr>الأقسام الرئيسة لقطاع النقل العام في العراق</vt:lpstr>
      <vt:lpstr>واقع قطاع النقل البري في العراق</vt:lpstr>
      <vt:lpstr>ب . المؤشرات الرئيسة لأنشطة سكك الحديد العراقية .</vt:lpstr>
      <vt:lpstr>ب . المؤشرات الرئيسة لأنشطة سكك الحديد العراقية .</vt:lpstr>
      <vt:lpstr>واقع قطاع النقل البري في العراق</vt:lpstr>
      <vt:lpstr>بنية النقل بالشاحنات والحافلات</vt:lpstr>
      <vt:lpstr>ب . نشاط وعمل النقل البري بالشاحنات والحافلات</vt:lpstr>
      <vt:lpstr>ب . نشاط وعمل النقل البري بالشاحنات والحافلات</vt:lpstr>
      <vt:lpstr>واقع قطاع النقل البري في العراق</vt:lpstr>
      <vt:lpstr>واقع قطاع النقل الجوي والبحري في العراق</vt:lpstr>
      <vt:lpstr>ب . نشاط وعمل النقل الجوي</vt:lpstr>
      <vt:lpstr>ب . نشاط وعمل النقل الجوي</vt:lpstr>
      <vt:lpstr>واقع قطاع النقل البحري في العراق</vt:lpstr>
      <vt:lpstr>نشاط وعمل الشركة العامة لموانئ العراق</vt:lpstr>
      <vt:lpstr>واقع قطاع النقل البحري في العراق</vt:lpstr>
      <vt:lpstr>واقع قطاع النقل الجوي والبحري في العراق</vt:lpstr>
      <vt:lpstr>واقع قطاع النقل البحري في العراق</vt:lpstr>
      <vt:lpstr>إستراتيجيات تطوير قطاع النقل العام في العراق</vt:lpstr>
      <vt:lpstr>إستراتيجيات تطوير قطاع النقل العام في العراق</vt:lpstr>
      <vt:lpstr>إستراتيجيات تطوير قطاع النقل العام في العراق</vt:lpstr>
      <vt:lpstr>إستراتيجيات تطوير قطاع النقل العام في العراق</vt:lpstr>
      <vt:lpstr>شكراً لحسن إصغاؤكم</vt:lpstr>
    </vt:vector>
  </TitlesOfParts>
  <Company>Naim Al Hussaini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واقع قطاع النقل العام في العراق بعد العام 2015 وسبل تطويره</dc:title>
  <dc:creator>user7</dc:creator>
  <cp:lastModifiedBy>user7</cp:lastModifiedBy>
  <cp:revision>74</cp:revision>
  <dcterms:created xsi:type="dcterms:W3CDTF">2019-09-14T09:28:53Z</dcterms:created>
  <dcterms:modified xsi:type="dcterms:W3CDTF">2020-02-03T16:32:20Z</dcterms:modified>
</cp:coreProperties>
</file>